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3974" r:id="rId5"/>
    <p:sldMasterId id="2147484000" r:id="rId6"/>
  </p:sldMasterIdLst>
  <p:notesMasterIdLst>
    <p:notesMasterId r:id="rId37"/>
  </p:notesMasterIdLst>
  <p:handoutMasterIdLst>
    <p:handoutMasterId r:id="rId38"/>
  </p:handoutMasterIdLst>
  <p:sldIdLst>
    <p:sldId id="1774" r:id="rId7"/>
    <p:sldId id="2076136271" r:id="rId8"/>
    <p:sldId id="1778" r:id="rId9"/>
    <p:sldId id="2076136269" r:id="rId10"/>
    <p:sldId id="2076136270" r:id="rId11"/>
    <p:sldId id="1786" r:id="rId12"/>
    <p:sldId id="273" r:id="rId13"/>
    <p:sldId id="262" r:id="rId14"/>
    <p:sldId id="259" r:id="rId15"/>
    <p:sldId id="263" r:id="rId16"/>
    <p:sldId id="2076136275" r:id="rId17"/>
    <p:sldId id="2076136274" r:id="rId18"/>
    <p:sldId id="264" r:id="rId19"/>
    <p:sldId id="260" r:id="rId20"/>
    <p:sldId id="261" r:id="rId21"/>
    <p:sldId id="265" r:id="rId22"/>
    <p:sldId id="266" r:id="rId23"/>
    <p:sldId id="2076136268" r:id="rId24"/>
    <p:sldId id="269" r:id="rId25"/>
    <p:sldId id="274" r:id="rId26"/>
    <p:sldId id="271" r:id="rId27"/>
    <p:sldId id="2076136272" r:id="rId28"/>
    <p:sldId id="277" r:id="rId29"/>
    <p:sldId id="275" r:id="rId30"/>
    <p:sldId id="268" r:id="rId31"/>
    <p:sldId id="2076136273" r:id="rId32"/>
    <p:sldId id="2076136245" r:id="rId33"/>
    <p:sldId id="2076136264" r:id="rId34"/>
    <p:sldId id="2076136267" r:id="rId35"/>
    <p:sldId id="2076136262" r:id="rId36"/>
  </p:sldIdLst>
  <p:sldSz cx="14630400" cy="8229600"/>
  <p:notesSz cx="6858000" cy="9144000"/>
  <p:embeddedFontLs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Quicksand" charset="0"/>
      <p:regular r:id="rId47"/>
    </p:embeddedFont>
    <p:embeddedFont>
      <p:font typeface="Segoe UI" panose="020B0502040204020203" pitchFamily="34" charset="0"/>
      <p:regular r:id="rId48"/>
      <p:bold r:id="rId49"/>
      <p:italic r:id="rId50"/>
      <p:boldItalic r:id="rId51"/>
    </p:embeddedFont>
    <p:embeddedFont>
      <p:font typeface="Segoe UI Semibold" panose="020B0702040204020203" pitchFamily="34" charset="0"/>
      <p:bold r:id="rId52"/>
      <p:boldItalic r:id="rId53"/>
    </p:embeddedFont>
    <p:embeddedFont>
      <p:font typeface="Segoe UI Semilight" panose="020B0402040204020203" pitchFamily="34" charset="0"/>
      <p:regular r:id="rId54"/>
      <p:italic r:id="rId55"/>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1774"/>
            <p14:sldId id="2076136271"/>
            <p14:sldId id="1778"/>
            <p14:sldId id="2076136269"/>
            <p14:sldId id="2076136270"/>
            <p14:sldId id="1786"/>
            <p14:sldId id="273"/>
            <p14:sldId id="262"/>
            <p14:sldId id="259"/>
            <p14:sldId id="263"/>
            <p14:sldId id="2076136275"/>
            <p14:sldId id="2076136274"/>
            <p14:sldId id="264"/>
            <p14:sldId id="260"/>
            <p14:sldId id="261"/>
            <p14:sldId id="265"/>
            <p14:sldId id="266"/>
            <p14:sldId id="2076136268"/>
            <p14:sldId id="269"/>
            <p14:sldId id="274"/>
            <p14:sldId id="271"/>
            <p14:sldId id="2076136272"/>
            <p14:sldId id="277"/>
            <p14:sldId id="275"/>
            <p14:sldId id="268"/>
            <p14:sldId id="2076136273"/>
            <p14:sldId id="2076136245"/>
            <p14:sldId id="2076136264"/>
            <p14:sldId id="2076136267"/>
            <p14:sldId id="2076136262"/>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0078D3"/>
    <a:srgbClr val="76CEEA"/>
    <a:srgbClr val="50E6FF"/>
    <a:srgbClr val="243A5E"/>
    <a:srgbClr val="9FCB3A"/>
    <a:srgbClr val="0C59A4"/>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2" autoAdjust="0"/>
    <p:restoredTop sz="90175" autoAdjust="0"/>
  </p:normalViewPr>
  <p:slideViewPr>
    <p:cSldViewPr snapToGrid="0" snapToObjects="1">
      <p:cViewPr varScale="1">
        <p:scale>
          <a:sx n="60" d="100"/>
          <a:sy n="60" d="100"/>
        </p:scale>
        <p:origin x="42" y="42"/>
      </p:cViewPr>
      <p:guideLst>
        <p:guide orient="horz" pos="2592"/>
        <p:guide pos="4608"/>
      </p:guideLst>
    </p:cSldViewPr>
  </p:slideViewPr>
  <p:outlineViewPr>
    <p:cViewPr>
      <p:scale>
        <a:sx n="33" d="100"/>
        <a:sy n="33" d="100"/>
      </p:scale>
      <p:origin x="0" y="-1154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3" d="100"/>
          <a:sy n="53" d="100"/>
        </p:scale>
        <p:origin x="284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1.fntdata"/><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font" Target="fonts/font13.fntdata"/><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12/5/2020</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12/5/2020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about me. I am Dushyant Priyadarshee and I work as a Platform Engineer at a company called </a:t>
            </a:r>
            <a:r>
              <a:rPr lang="en-US" dirty="0" err="1"/>
              <a:t>NewDay</a:t>
            </a:r>
            <a:r>
              <a:rPr lang="en-US" dirty="0"/>
              <a:t> London. I have roughly 10+ years of software development experience, mainly with Microsoft technologies, dotnet and recently heavily Azure based.</a:t>
            </a:r>
            <a:endParaRPr lang="en-GB" dirty="0"/>
          </a:p>
        </p:txBody>
      </p:sp>
      <p:sp>
        <p:nvSpPr>
          <p:cNvPr id="4" name="Slide Number Placeholder 3"/>
          <p:cNvSpPr>
            <a:spLocks noGrp="1"/>
          </p:cNvSpPr>
          <p:nvPr>
            <p:ph type="sldNum" sz="quarter" idx="5"/>
          </p:nvPr>
        </p:nvSpPr>
        <p:spPr/>
        <p:txBody>
          <a:bodyPr/>
          <a:lstStyle/>
          <a:p>
            <a:fld id="{FC68CCEB-9B74-4B06-A035-26CD3C1A745F}" type="slidenum">
              <a:rPr lang="en-US" smtClean="0"/>
              <a:t>2</a:t>
            </a:fld>
            <a:endParaRPr lang="en-US"/>
          </a:p>
        </p:txBody>
      </p:sp>
    </p:spTree>
    <p:extLst>
      <p:ext uri="{BB962C8B-B14F-4D97-AF65-F5344CB8AC3E}">
        <p14:creationId xmlns:p14="http://schemas.microsoft.com/office/powerpoint/2010/main" val="113627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conference is really jam packed with some exciting talks, from microservices, </a:t>
            </a:r>
            <a:r>
              <a:rPr lang="en-US" dirty="0" err="1"/>
              <a:t>github</a:t>
            </a:r>
            <a:r>
              <a:rPr lang="en-US" dirty="0"/>
              <a:t> actions, intelligent bots, </a:t>
            </a:r>
            <a:r>
              <a:rPr lang="en-US" dirty="0" err="1"/>
              <a:t>xamarin</a:t>
            </a:r>
            <a:r>
              <a:rPr lang="en-US" dirty="0"/>
              <a:t> and more. Hope all of you are enjoying the talks.</a:t>
            </a:r>
          </a:p>
          <a:p>
            <a:r>
              <a:rPr lang="en-US" dirty="0"/>
              <a:t>I am looking forward to the rest of the event. For now, we have an interesting topic to discuss, how to automate the network security for your azure functions. All the fun bits, automation, security and azure are included.</a:t>
            </a:r>
            <a:endParaRPr lang="en-GB" dirty="0"/>
          </a:p>
        </p:txBody>
      </p:sp>
      <p:sp>
        <p:nvSpPr>
          <p:cNvPr id="4" name="Slide Number Placeholder 3"/>
          <p:cNvSpPr>
            <a:spLocks noGrp="1"/>
          </p:cNvSpPr>
          <p:nvPr>
            <p:ph type="sldNum" sz="quarter" idx="5"/>
          </p:nvPr>
        </p:nvSpPr>
        <p:spPr/>
        <p:txBody>
          <a:bodyPr/>
          <a:lstStyle/>
          <a:p>
            <a:fld id="{FC68CCEB-9B74-4B06-A035-26CD3C1A745F}" type="slidenum">
              <a:rPr lang="en-US" smtClean="0"/>
              <a:t>3</a:t>
            </a:fld>
            <a:endParaRPr lang="en-US"/>
          </a:p>
        </p:txBody>
      </p:sp>
    </p:spTree>
    <p:extLst>
      <p:ext uri="{BB962C8B-B14F-4D97-AF65-F5344CB8AC3E}">
        <p14:creationId xmlns:p14="http://schemas.microsoft.com/office/powerpoint/2010/main" val="136208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NewDay</a:t>
            </a:r>
            <a:r>
              <a:rPr lang="en-US" dirty="0"/>
              <a:t> is a financial company dealing with credit cards. We have a host of </a:t>
            </a:r>
            <a:r>
              <a:rPr lang="en-US" dirty="0" err="1"/>
              <a:t>reknowned</a:t>
            </a:r>
            <a:r>
              <a:rPr lang="en-US" dirty="0"/>
              <a:t> retail partners as well as we provide our own credit cards. One of the aims of the company is to help people be better with credit and responsibly say yes to more customers.</a:t>
            </a:r>
            <a:endParaRPr lang="en-GB" dirty="0"/>
          </a:p>
        </p:txBody>
      </p:sp>
      <p:sp>
        <p:nvSpPr>
          <p:cNvPr id="4" name="Slide Number Placeholder 3"/>
          <p:cNvSpPr>
            <a:spLocks noGrp="1"/>
          </p:cNvSpPr>
          <p:nvPr>
            <p:ph type="sldNum" sz="quarter" idx="5"/>
          </p:nvPr>
        </p:nvSpPr>
        <p:spPr/>
        <p:txBody>
          <a:bodyPr/>
          <a:lstStyle/>
          <a:p>
            <a:fld id="{FC68CCEB-9B74-4B06-A035-26CD3C1A745F}" type="slidenum">
              <a:rPr lang="en-US" smtClean="0"/>
              <a:t>4</a:t>
            </a:fld>
            <a:endParaRPr lang="en-US"/>
          </a:p>
        </p:txBody>
      </p:sp>
    </p:spTree>
    <p:extLst>
      <p:ext uri="{BB962C8B-B14F-4D97-AF65-F5344CB8AC3E}">
        <p14:creationId xmlns:p14="http://schemas.microsoft.com/office/powerpoint/2010/main" val="1153151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The Payment Card Industry Data Security Standard is an information security standard for organizations that handle branded credit cards from the major card schemes. So we have serverless, microservices architecture on a public cloud and we are writing PCI DSS software, so I hope this emphasizes enough that security is very important in our business.</a:t>
            </a:r>
          </a:p>
          <a:p>
            <a:r>
              <a:rPr lang="en-US" b="0" i="0" dirty="0">
                <a:solidFill>
                  <a:srgbClr val="4D5156"/>
                </a:solidFill>
                <a:effectLst/>
                <a:latin typeface="arial" panose="020B0604020202020204" pitchFamily="34" charset="0"/>
              </a:rPr>
              <a:t>The Platform team I am part of, is responsible for the software platform, its resiliency, security among many other parameters and with help from multiple other teams we also are able to adopt some of the industry best practices in the field of CI CD and automation.</a:t>
            </a:r>
            <a:endParaRPr lang="en-GB" dirty="0"/>
          </a:p>
        </p:txBody>
      </p:sp>
      <p:sp>
        <p:nvSpPr>
          <p:cNvPr id="4" name="Slide Number Placeholder 3"/>
          <p:cNvSpPr>
            <a:spLocks noGrp="1"/>
          </p:cNvSpPr>
          <p:nvPr>
            <p:ph type="sldNum" sz="quarter" idx="5"/>
          </p:nvPr>
        </p:nvSpPr>
        <p:spPr/>
        <p:txBody>
          <a:bodyPr/>
          <a:lstStyle/>
          <a:p>
            <a:fld id="{FC68CCEB-9B74-4B06-A035-26CD3C1A745F}" type="slidenum">
              <a:rPr lang="en-US" smtClean="0"/>
              <a:t>5</a:t>
            </a:fld>
            <a:endParaRPr lang="en-US"/>
          </a:p>
        </p:txBody>
      </p:sp>
    </p:spTree>
    <p:extLst>
      <p:ext uri="{BB962C8B-B14F-4D97-AF65-F5344CB8AC3E}">
        <p14:creationId xmlns:p14="http://schemas.microsoft.com/office/powerpoint/2010/main" val="2500886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Explain why using restriction – least cost</a:t>
            </a:r>
            <a:br>
              <a:rPr lang="en-GB" dirty="0"/>
            </a:br>
            <a:r>
              <a:rPr lang="en-GB" dirty="0"/>
              <a:t>https://docs.microsoft.com/en-us/azure/azure-functions/functions-networking-options</a:t>
            </a:r>
          </a:p>
          <a:p>
            <a:endParaRPr lang="en-GB" dirty="0"/>
          </a:p>
        </p:txBody>
      </p:sp>
      <p:sp>
        <p:nvSpPr>
          <p:cNvPr id="4" name="Slide Number Placeholder 3"/>
          <p:cNvSpPr>
            <a:spLocks noGrp="1"/>
          </p:cNvSpPr>
          <p:nvPr>
            <p:ph type="sldNum" sz="quarter" idx="5"/>
          </p:nvPr>
        </p:nvSpPr>
        <p:spPr/>
        <p:txBody>
          <a:bodyPr/>
          <a:lstStyle/>
          <a:p>
            <a:fld id="{588EAA48-E647-4062-8106-9E23E3D5D325}" type="slidenum">
              <a:rPr lang="en-GB" smtClean="0"/>
              <a:t>7</a:t>
            </a:fld>
            <a:endParaRPr lang="en-GB"/>
          </a:p>
        </p:txBody>
      </p:sp>
    </p:spTree>
    <p:extLst>
      <p:ext uri="{BB962C8B-B14F-4D97-AF65-F5344CB8AC3E}">
        <p14:creationId xmlns:p14="http://schemas.microsoft.com/office/powerpoint/2010/main" val="267257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a:off x="0" y="0"/>
            <a:ext cx="5633884" cy="8229600"/>
          </a:xfrm>
          <a:prstGeom prst="rect">
            <a:avLst/>
          </a:prstGeom>
        </p:spPr>
      </p:pic>
      <p:pic>
        <p:nvPicPr>
          <p:cNvPr id="8"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2531937" y="7534074"/>
            <a:ext cx="1818473" cy="389462"/>
          </a:xfrm>
          <a:prstGeom prst="rect">
            <a:avLst/>
          </a:prstGeom>
        </p:spPr>
      </p:pic>
      <p:sp>
        <p:nvSpPr>
          <p:cNvPr id="9" name="Titre 1">
            <a:extLst>
              <a:ext uri="{FF2B5EF4-FFF2-40B4-BE49-F238E27FC236}">
                <a16:creationId xmlns:a16="http://schemas.microsoft.com/office/drawing/2014/main" id="{DBA261B3-E3B1-48EE-A575-C1DFAA4A3D19}"/>
              </a:ext>
            </a:extLst>
          </p:cNvPr>
          <p:cNvSpPr txBox="1">
            <a:spLocks/>
          </p:cNvSpPr>
          <p:nvPr userDrawn="1"/>
        </p:nvSpPr>
        <p:spPr>
          <a:xfrm>
            <a:off x="12425257" y="7095687"/>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bg1"/>
                </a:solidFill>
                <a:latin typeface="+mn-lt"/>
              </a:rPr>
              <a:t>Sponsored by</a:t>
            </a:r>
          </a:p>
        </p:txBody>
      </p:sp>
      <p:pic>
        <p:nvPicPr>
          <p:cNvPr id="3" name="Picture 2">
            <a:extLst>
              <a:ext uri="{FF2B5EF4-FFF2-40B4-BE49-F238E27FC236}">
                <a16:creationId xmlns:a16="http://schemas.microsoft.com/office/drawing/2014/main" id="{41CA8E14-42B1-4D6C-892F-1BCCEAD4E5E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44255" y="2025049"/>
            <a:ext cx="6002173" cy="3486926"/>
          </a:xfrm>
          <a:prstGeom prst="rect">
            <a:avLst/>
          </a:prstGeom>
        </p:spPr>
      </p:pic>
      <p:sp>
        <p:nvSpPr>
          <p:cNvPr id="4" name="Rectangle 3">
            <a:extLst>
              <a:ext uri="{FF2B5EF4-FFF2-40B4-BE49-F238E27FC236}">
                <a16:creationId xmlns:a16="http://schemas.microsoft.com/office/drawing/2014/main" id="{06406845-8B44-4125-A0D0-17EA3A8CF1A2}"/>
              </a:ext>
            </a:extLst>
          </p:cNvPr>
          <p:cNvSpPr/>
          <p:nvPr userDrawn="1"/>
        </p:nvSpPr>
        <p:spPr>
          <a:xfrm>
            <a:off x="12759910" y="289669"/>
            <a:ext cx="1590500" cy="400110"/>
          </a:xfrm>
          <a:prstGeom prst="rect">
            <a:avLst/>
          </a:prstGeom>
        </p:spPr>
        <p:txBody>
          <a:bodyPr wrap="none">
            <a:spAutoFit/>
          </a:bodyPr>
          <a:lstStyle/>
          <a:p>
            <a:pPr marL="92075" indent="-92075"/>
            <a:r>
              <a:rPr lang="en-US" sz="2000" dirty="0">
                <a:solidFill>
                  <a:schemeClr val="bg1"/>
                </a:solidFill>
                <a:latin typeface="+mn-lt"/>
              </a:rPr>
              <a:t>#</a:t>
            </a:r>
            <a:r>
              <a:rPr lang="en-US" sz="2000" dirty="0" err="1">
                <a:solidFill>
                  <a:schemeClr val="bg1"/>
                </a:solidFill>
                <a:latin typeface="+mn-lt"/>
              </a:rPr>
              <a:t>AzConfDev</a:t>
            </a:r>
            <a:endParaRPr lang="en-US" sz="2000" dirty="0">
              <a:solidFill>
                <a:schemeClr val="bg1"/>
              </a:solidFill>
              <a:latin typeface="+mn-lt"/>
            </a:endParaRPr>
          </a:p>
        </p:txBody>
      </p:sp>
    </p:spTree>
    <p:extLst>
      <p:ext uri="{BB962C8B-B14F-4D97-AF65-F5344CB8AC3E}">
        <p14:creationId xmlns:p14="http://schemas.microsoft.com/office/powerpoint/2010/main" val="97881623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Speaker name</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pic>
        <p:nvPicPr>
          <p:cNvPr id="5" name="Picture 4">
            <a:extLst>
              <a:ext uri="{FF2B5EF4-FFF2-40B4-BE49-F238E27FC236}">
                <a16:creationId xmlns:a16="http://schemas.microsoft.com/office/drawing/2014/main" id="{C2120C90-39DA-4555-9A7E-22B46E9CC1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319738" y="42350"/>
            <a:ext cx="1935200" cy="1124243"/>
          </a:xfrm>
          <a:prstGeom prst="rect">
            <a:avLst/>
          </a:prstGeom>
        </p:spPr>
      </p:pic>
      <p:sp>
        <p:nvSpPr>
          <p:cNvPr id="2" name="Rectangle 1">
            <a:extLst>
              <a:ext uri="{FF2B5EF4-FFF2-40B4-BE49-F238E27FC236}">
                <a16:creationId xmlns:a16="http://schemas.microsoft.com/office/drawing/2014/main" id="{4C181E49-56E4-4353-9858-61944A9902AC}"/>
              </a:ext>
            </a:extLst>
          </p:cNvPr>
          <p:cNvSpPr/>
          <p:nvPr userDrawn="1"/>
        </p:nvSpPr>
        <p:spPr>
          <a:xfrm>
            <a:off x="233450" y="7572345"/>
            <a:ext cx="1590500" cy="400110"/>
          </a:xfrm>
          <a:prstGeom prst="rect">
            <a:avLst/>
          </a:prstGeom>
        </p:spPr>
        <p:txBody>
          <a:bodyPr wrap="none">
            <a:spAutoFit/>
          </a:bodyPr>
          <a:lstStyle/>
          <a:p>
            <a:pPr marL="92075" indent="-92075"/>
            <a:r>
              <a:rPr lang="en-US" sz="2000" dirty="0">
                <a:solidFill>
                  <a:schemeClr val="bg1"/>
                </a:solidFill>
                <a:latin typeface="+mn-lt"/>
              </a:rPr>
              <a:t>#</a:t>
            </a:r>
            <a:r>
              <a:rPr lang="en-US" sz="2000" dirty="0" err="1">
                <a:solidFill>
                  <a:schemeClr val="bg1"/>
                </a:solidFill>
                <a:latin typeface="+mn-lt"/>
              </a:rPr>
              <a:t>AzConfDev</a:t>
            </a:r>
            <a:endParaRPr lang="en-US" sz="2000" dirty="0">
              <a:solidFill>
                <a:schemeClr val="bg1"/>
              </a:solidFill>
              <a:latin typeface="+mn-lt"/>
            </a:endParaRPr>
          </a:p>
        </p:txBody>
      </p:sp>
    </p:spTree>
    <p:extLst>
      <p:ext uri="{BB962C8B-B14F-4D97-AF65-F5344CB8AC3E}">
        <p14:creationId xmlns:p14="http://schemas.microsoft.com/office/powerpoint/2010/main" val="23104120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with white Windows logo on black backgroun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a:off x="51809" y="1020160"/>
            <a:ext cx="3582219" cy="6762285"/>
          </a:xfrm>
          <a:prstGeom prst="rect">
            <a:avLst/>
          </a:prstGeom>
        </p:spPr>
      </p:pic>
      <p:sp>
        <p:nvSpPr>
          <p:cNvPr id="8" name="Title 1"/>
          <p:cNvSpPr>
            <a:spLocks noGrp="1"/>
          </p:cNvSpPr>
          <p:nvPr>
            <p:ph type="title" hasCustomPrompt="1"/>
          </p:nvPr>
        </p:nvSpPr>
        <p:spPr>
          <a:xfrm>
            <a:off x="3634028" y="3509241"/>
            <a:ext cx="10972800" cy="731290"/>
          </a:xfrm>
          <a:prstGeom prst="rect">
            <a:avLst/>
          </a:prstGeom>
          <a:noFill/>
        </p:spPr>
        <p:txBody>
          <a:bodyPr lIns="0" tIns="0" rIns="0" bIns="0" anchor="b" anchorCtr="0">
            <a:spAutoFit/>
          </a:bodyPr>
          <a:lstStyle>
            <a:lvl1pPr>
              <a:defRPr sz="4320" spc="-60" baseline="0">
                <a:solidFill>
                  <a:schemeClr val="bg1"/>
                </a:solidFill>
                <a:latin typeface="+mj-lt"/>
                <a:cs typeface="Segoe UI" panose="020B0502040204020203" pitchFamily="34" charset="0"/>
              </a:defRPr>
            </a:lvl1pPr>
          </a:lstStyle>
          <a:p>
            <a:r>
              <a:rPr lang="en-US" dirty="0"/>
              <a:t>Event name or presentation title </a:t>
            </a:r>
          </a:p>
        </p:txBody>
      </p:sp>
      <p:sp>
        <p:nvSpPr>
          <p:cNvPr id="9" name="Text Placeholder 4"/>
          <p:cNvSpPr>
            <a:spLocks noGrp="1"/>
          </p:cNvSpPr>
          <p:nvPr>
            <p:ph type="body" sz="quarter" idx="12" hasCustomPrompt="1"/>
          </p:nvPr>
        </p:nvSpPr>
        <p:spPr>
          <a:xfrm>
            <a:off x="3634028" y="4754881"/>
            <a:ext cx="109728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398287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with blue Windows logo on white backgrou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5" name="Title">
            <a:extLst>
              <a:ext uri="{FF2B5EF4-FFF2-40B4-BE49-F238E27FC236}">
                <a16:creationId xmlns:a16="http://schemas.microsoft.com/office/drawing/2014/main" id="{5342E14A-2A42-43D8-9170-5AFA3A5CC150}"/>
              </a:ext>
            </a:extLst>
          </p:cNvPr>
          <p:cNvSpPr>
            <a:spLocks noGrp="1"/>
          </p:cNvSpPr>
          <p:nvPr>
            <p:ph type="title" hasCustomPrompt="1"/>
          </p:nvPr>
        </p:nvSpPr>
        <p:spPr>
          <a:xfrm>
            <a:off x="4038883" y="647443"/>
            <a:ext cx="6542087" cy="3467358"/>
          </a:xfrm>
          <a:prstGeom prst="rect">
            <a:avLst/>
          </a:prstGeom>
        </p:spPr>
        <p:txBody>
          <a:bodyPr lIns="0" tIns="0" rIns="0" bIns="0"/>
          <a:lstStyle>
            <a:lvl1pPr>
              <a:lnSpc>
                <a:spcPct val="100000"/>
              </a:lnSpc>
              <a:spcAft>
                <a:spcPts val="800"/>
              </a:spcAft>
              <a:defRPr lang="en-US" sz="2600" kern="1200" spc="0" baseline="0" noProof="0" dirty="0">
                <a:solidFill>
                  <a:srgbClr val="505050"/>
                </a:solidFill>
                <a:latin typeface="+mj-lt"/>
                <a:ea typeface="+mn-ea"/>
                <a:cs typeface="Segoe UI" panose="020B0502040204020203" pitchFamily="34" charset="0"/>
              </a:defRPr>
            </a:lvl1pPr>
          </a:lstStyle>
          <a:p>
            <a:r>
              <a:rPr lang="en-US" noProof="0" dirty="0"/>
              <a:t>Click to edit copy</a:t>
            </a:r>
          </a:p>
        </p:txBody>
      </p:sp>
    </p:spTree>
    <p:extLst>
      <p:ext uri="{BB962C8B-B14F-4D97-AF65-F5344CB8AC3E}">
        <p14:creationId xmlns:p14="http://schemas.microsoft.com/office/powerpoint/2010/main" val="30861153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lide with black background">
    <p:bg>
      <p:bgPr>
        <a:solidFill>
          <a:schemeClr val="tx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68087"/>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rgbClr val="50E6FF"/>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640080"/>
            <a:ext cx="6549742" cy="3474720"/>
          </a:xfrm>
          <a:prstGeom prst="rect">
            <a:avLst/>
          </a:prstGeom>
        </p:spPr>
        <p:txBody>
          <a:bodyPr lIns="0" tIns="0" rIns="0" bIns="0"/>
          <a:lstStyle>
            <a:lvl1pPr marL="0">
              <a:lnSpc>
                <a:spcPct val="100000"/>
              </a:lnSpc>
              <a:spcAft>
                <a:spcPts val="800"/>
              </a:spcAft>
              <a:defRPr sz="2600">
                <a:solidFill>
                  <a:schemeClr val="bg1"/>
                </a:solidFill>
                <a:latin typeface="+mj-lt"/>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Body copy">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4082016"/>
            <a:ext cx="3185830" cy="3461784"/>
          </a:xfrm>
          <a:prstGeom prst="rect">
            <a:avLst/>
          </a:prstGeom>
        </p:spPr>
        <p:txBody>
          <a:bodyPr lIns="0" tIns="0" rIns="0" bIns="0"/>
          <a:lstStyle>
            <a:lvl1pPr marL="0">
              <a:lnSpc>
                <a:spcPct val="120000"/>
              </a:lnSpc>
              <a:spcBef>
                <a:spcPts val="0"/>
              </a:spcBef>
              <a:spcAft>
                <a:spcPts val="800"/>
              </a:spcAft>
              <a:defRPr sz="16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Tree>
    <p:extLst>
      <p:ext uri="{BB962C8B-B14F-4D97-AF65-F5344CB8AC3E}">
        <p14:creationId xmlns:p14="http://schemas.microsoft.com/office/powerpoint/2010/main" val="42503898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with image background">
    <p:bg>
      <p:bgPr>
        <a:solidFill>
          <a:schemeClr val="tx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7" name="Picture placeholder">
            <a:extLst>
              <a:ext uri="{FF2B5EF4-FFF2-40B4-BE49-F238E27FC236}">
                <a16:creationId xmlns:a16="http://schemas.microsoft.com/office/drawing/2014/main" id="{D9756367-6BC8-4024-AE71-F0BBA3C68545}"/>
              </a:ext>
              <a:ext uri="{C183D7F6-B498-43B3-948B-1728B52AA6E4}">
                <adec:decorative xmlns:adec="http://schemas.microsoft.com/office/drawing/2017/decorative" val="1"/>
              </a:ext>
            </a:extLst>
          </p:cNvPr>
          <p:cNvSpPr>
            <a:spLocks noGrp="1"/>
          </p:cNvSpPr>
          <p:nvPr>
            <p:ph type="pic" sz="quarter" idx="18" hasCustomPrompt="1"/>
          </p:nvPr>
        </p:nvSpPr>
        <p:spPr bwMode="gray">
          <a:xfrm>
            <a:off x="0" y="0"/>
            <a:ext cx="10588625" cy="8229600"/>
          </a:xfrm>
          <a:prstGeom prst="rect">
            <a:avLst/>
          </a:prstGeom>
          <a:solidFill>
            <a:schemeClr val="tx1"/>
          </a:solidFill>
        </p:spPr>
        <p:txBody>
          <a:bodyPr lIns="0" tIns="1371600" rIns="0" anchor="ctr" anchorCtr="0">
            <a:noAutofit/>
          </a:bodyPr>
          <a:lstStyle>
            <a:lvl1pPr marL="0" indent="0" algn="ctr">
              <a:lnSpc>
                <a:spcPct val="120000"/>
              </a:lnSpc>
              <a:spcBef>
                <a:spcPts val="0"/>
              </a:spcBef>
              <a:spcAft>
                <a:spcPts val="800"/>
              </a:spcAft>
              <a:buNone/>
              <a:defRPr sz="1600" b="0">
                <a:solidFill>
                  <a:schemeClr val="bg1"/>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95466"/>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chemeClr val="bg1"/>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640080"/>
            <a:ext cx="6549742" cy="3474720"/>
          </a:xfrm>
          <a:prstGeom prst="rect">
            <a:avLst/>
          </a:prstGeom>
        </p:spPr>
        <p:txBody>
          <a:bodyPr lIns="0" tIns="0" rIns="0" bIns="0"/>
          <a:lstStyle>
            <a:lvl1pPr marL="0">
              <a:lnSpc>
                <a:spcPct val="100000"/>
              </a:lnSpc>
              <a:spcAft>
                <a:spcPts val="800"/>
              </a:spcAft>
              <a:defRPr sz="2600">
                <a:solidFill>
                  <a:srgbClr val="505050"/>
                </a:solidFill>
                <a:latin typeface="+mj-lt"/>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Body copy">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4082016"/>
            <a:ext cx="3185830" cy="3461784"/>
          </a:xfrm>
          <a:prstGeom prst="rect">
            <a:avLst/>
          </a:prstGeom>
        </p:spPr>
        <p:txBody>
          <a:bodyPr lIns="0" tIns="0" rIns="0" bIns="0"/>
          <a:lstStyle>
            <a:lvl1pPr marL="0">
              <a:lnSpc>
                <a:spcPct val="120000"/>
              </a:lnSpc>
              <a:spcBef>
                <a:spcPts val="0"/>
              </a:spcBef>
              <a:spcAft>
                <a:spcPts val="800"/>
              </a:spcAft>
              <a:defRPr sz="16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9" name="Slide number">
            <a:extLst>
              <a:ext uri="{FF2B5EF4-FFF2-40B4-BE49-F238E27FC236}">
                <a16:creationId xmlns:a16="http://schemas.microsoft.com/office/drawing/2014/main" id="{06F4F3F1-2F19-7D42-934A-794077B64115}"/>
              </a:ext>
              <a:ext uri="{C183D7F6-B498-43B3-948B-1728B52AA6E4}">
                <adec:decorative xmlns:adec="http://schemas.microsoft.com/office/drawing/2017/decorative" val="1"/>
              </a:ext>
            </a:extLst>
          </p:cNvPr>
          <p:cNvSpPr>
            <a:spLocks noGrp="1"/>
          </p:cNvSpPr>
          <p:nvPr>
            <p:ph type="sldNum" sz="quarter" idx="4"/>
          </p:nvPr>
        </p:nvSpPr>
        <p:spPr>
          <a:xfrm>
            <a:off x="664633" y="7845552"/>
            <a:ext cx="190500" cy="153888"/>
          </a:xfrm>
          <a:prstGeom prst="rect">
            <a:avLst/>
          </a:prstGeom>
        </p:spPr>
        <p:txBody>
          <a:bodyPr lIns="0" tIns="0" rIns="0" bIns="0" anchor="b" anchorCtr="0"/>
          <a:lstStyle>
            <a:lvl1pPr>
              <a:lnSpc>
                <a:spcPct val="100000"/>
              </a:lnSpc>
              <a:spcBef>
                <a:spcPts val="0"/>
              </a:spcBef>
              <a:defRPr sz="1000" b="0" i="0" spc="0" baseline="0">
                <a:solidFill>
                  <a:schemeClr val="bg1"/>
                </a:solidFill>
                <a:latin typeface="Segoe UI" panose="020B0502040204020203" pitchFamily="34" charset="0"/>
                <a:cs typeface="Segoe UI" panose="020B0502040204020203" pitchFamily="34" charset="0"/>
              </a:defRPr>
            </a:lvl1pPr>
          </a:lstStyle>
          <a:p>
            <a:pPr marL="25399" defTabSz="914400"/>
            <a:fld id="{81D60167-4931-47E6-BA6A-407CBD079E47}" type="slidenum">
              <a:rPr lang="en-US" smtClean="0"/>
              <a:pPr marL="25399" defTabSz="914400"/>
              <a:t>‹#›</a:t>
            </a:fld>
            <a:endParaRPr lang="en-US" dirty="0"/>
          </a:p>
        </p:txBody>
      </p:sp>
      <p:sp>
        <p:nvSpPr>
          <p:cNvPr id="8" name="Footer note">
            <a:extLst>
              <a:ext uri="{FF2B5EF4-FFF2-40B4-BE49-F238E27FC236}">
                <a16:creationId xmlns:a16="http://schemas.microsoft.com/office/drawing/2014/main" id="{F8A82622-1290-7A4F-9EF9-3F0AA846FD3E}"/>
              </a:ext>
              <a:ext uri="{C183D7F6-B498-43B3-948B-1728B52AA6E4}">
                <adec:decorative xmlns:adec="http://schemas.microsoft.com/office/drawing/2017/decorative" val="1"/>
              </a:ext>
            </a:extLst>
          </p:cNvPr>
          <p:cNvSpPr>
            <a:spLocks noGrp="1"/>
          </p:cNvSpPr>
          <p:nvPr>
            <p:ph type="ftr" sz="quarter" idx="3"/>
          </p:nvPr>
        </p:nvSpPr>
        <p:spPr>
          <a:xfrm>
            <a:off x="1033756" y="7845552"/>
            <a:ext cx="3248496" cy="153888"/>
          </a:xfrm>
          <a:prstGeom prst="rect">
            <a:avLst/>
          </a:prstGeom>
        </p:spPr>
        <p:txBody>
          <a:bodyPr lIns="0" tIns="0" rIns="0" bIns="0" anchor="b" anchorCtr="0"/>
          <a:lstStyle>
            <a:lvl1pPr>
              <a:lnSpc>
                <a:spcPct val="100000"/>
              </a:lnSpc>
              <a:spcBef>
                <a:spcPts val="0"/>
              </a:spcBef>
              <a:defRPr sz="1000" b="0" i="0" spc="0" baseline="0">
                <a:solidFill>
                  <a:schemeClr val="bg1"/>
                </a:solidFill>
                <a:latin typeface="Segoe UI" panose="020B0502040204020203" pitchFamily="34" charset="0"/>
                <a:cs typeface="Segoe UI" panose="020B0502040204020203" pitchFamily="34" charset="0"/>
              </a:defRPr>
            </a:lvl1pPr>
          </a:lstStyle>
          <a:p>
            <a:pPr marL="12700" defTabSz="914400"/>
            <a:r>
              <a:rPr lang="en-US"/>
              <a:t>Windows execution guidelines / Template / Section name</a:t>
            </a:r>
            <a:endParaRPr lang="en-US" dirty="0"/>
          </a:p>
        </p:txBody>
      </p:sp>
    </p:spTree>
    <p:extLst>
      <p:ext uri="{BB962C8B-B14F-4D97-AF65-F5344CB8AC3E}">
        <p14:creationId xmlns:p14="http://schemas.microsoft.com/office/powerpoint/2010/main" val="5586332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cument section with large copy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633263"/>
            <a:ext cx="3190495" cy="268087"/>
          </a:xfrm>
          <a:prstGeom prst="rect">
            <a:avLst/>
          </a:prstGeom>
        </p:spPr>
        <p:txBody>
          <a:bodyPr lIns="0" tIns="0" rIns="0" bIns="0" anchor="t"/>
          <a:lstStyle>
            <a:lvl1pPr marL="0">
              <a:lnSpc>
                <a:spcPct val="120000"/>
              </a:lnSpc>
              <a:spcBef>
                <a:spcPts val="0"/>
              </a:spcBef>
              <a:spcAft>
                <a:spcPts val="800"/>
              </a:spcAft>
              <a:defRPr lang="en-US" sz="1600" b="0" kern="1200" cap="none" spc="0" baseline="0" dirty="0">
                <a:ln w="3175">
                  <a:noFill/>
                </a:ln>
                <a:solidFill>
                  <a:srgbClr val="505050"/>
                </a:solidFill>
                <a:effectLst/>
                <a:latin typeface="+mj-lt"/>
                <a:ea typeface="+mn-ea"/>
                <a:cs typeface="Segoe UI" pitchFamily="34" charset="0"/>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92328" y="4477419"/>
            <a:ext cx="11029569" cy="3385542"/>
          </a:xfrm>
          <a:prstGeom prst="rect">
            <a:avLst/>
          </a:prstGeom>
        </p:spPr>
        <p:txBody>
          <a:bodyPr vert="horz" wrap="square" lIns="0" tIns="0" rIns="0" bIns="0" rtlCol="0" anchor="b">
            <a:spAutoFit/>
          </a:bodyPr>
          <a:lstStyle>
            <a:lvl1pPr>
              <a:lnSpc>
                <a:spcPct val="100000"/>
              </a:lnSpc>
              <a:spcBef>
                <a:spcPts val="0"/>
              </a:spcBef>
              <a:spcAft>
                <a:spcPts val="800"/>
              </a:spcAft>
              <a:defRPr lang="en-US" sz="11000" kern="1200" spc="-100" baseline="0" dirty="0">
                <a:solidFill>
                  <a:srgbClr val="505050"/>
                </a:solidFill>
                <a:latin typeface="+mj-lt"/>
                <a:ea typeface="+mn-ea"/>
                <a:cs typeface="Segoe UI" panose="020B0502040204020203" pitchFamily="34" charset="0"/>
              </a:defRPr>
            </a:lvl1pPr>
          </a:lstStyle>
          <a:p>
            <a:r>
              <a:rPr lang="en-US" dirty="0"/>
              <a:t>Click to edit Master title style</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Tree>
    <p:extLst>
      <p:ext uri="{BB962C8B-B14F-4D97-AF65-F5344CB8AC3E}">
        <p14:creationId xmlns:p14="http://schemas.microsoft.com/office/powerpoint/2010/main" val="767173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ument section with large copy on blue background">
    <p:bg>
      <p:bgPr>
        <a:solidFill>
          <a:srgbClr val="0078D3"/>
        </a:solidFill>
        <a:effectLst/>
      </p:bgPr>
    </p:bg>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639569"/>
            <a:ext cx="3190495" cy="268087"/>
          </a:xfrm>
          <a:prstGeom prst="rect">
            <a:avLst/>
          </a:prstGeom>
        </p:spPr>
        <p:txBody>
          <a:bodyPr lIns="0" tIns="0" rIns="0" bIns="0" anchor="t"/>
          <a:lstStyle>
            <a:lvl1pPr marL="0">
              <a:lnSpc>
                <a:spcPct val="120000"/>
              </a:lnSpc>
              <a:spcBef>
                <a:spcPts val="0"/>
              </a:spcBef>
              <a:spcAft>
                <a:spcPts val="800"/>
              </a:spcAft>
              <a:defRPr lang="en-US" sz="1600" b="0" kern="1200" cap="none" spc="0" baseline="0" dirty="0">
                <a:ln w="3175">
                  <a:noFill/>
                </a:ln>
                <a:solidFill>
                  <a:srgbClr val="FFFFFF"/>
                </a:solidFill>
                <a:effectLst/>
                <a:latin typeface="+mj-lt"/>
                <a:ea typeface="+mn-ea"/>
                <a:cs typeface="Segoe UI" pitchFamily="34" charset="0"/>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92328" y="4477419"/>
            <a:ext cx="11029569" cy="3385542"/>
          </a:xfrm>
          <a:prstGeom prst="rect">
            <a:avLst/>
          </a:prstGeom>
        </p:spPr>
        <p:txBody>
          <a:bodyPr vert="horz" wrap="square" lIns="0" tIns="0" rIns="0" bIns="0" rtlCol="0" anchor="b">
            <a:spAutoFit/>
          </a:bodyPr>
          <a:lstStyle>
            <a:lvl1pPr>
              <a:lnSpc>
                <a:spcPct val="100000"/>
              </a:lnSpc>
              <a:spcBef>
                <a:spcPts val="0"/>
              </a:spcBef>
              <a:spcAft>
                <a:spcPts val="800"/>
              </a:spcAft>
              <a:defRPr lang="en-US" sz="11000" kern="1200" spc="-100" baseline="0" dirty="0">
                <a:solidFill>
                  <a:srgbClr val="FFFFFF"/>
                </a:solidFill>
                <a:latin typeface="+mj-lt"/>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877785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ument section with large copy on black backgroun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639569"/>
            <a:ext cx="3190495" cy="268087"/>
          </a:xfrm>
          <a:prstGeom prst="rect">
            <a:avLst/>
          </a:prstGeom>
        </p:spPr>
        <p:txBody>
          <a:bodyPr lIns="0" tIns="0" rIns="0" bIns="0" anchor="t"/>
          <a:lstStyle>
            <a:lvl1pPr marL="0">
              <a:lnSpc>
                <a:spcPct val="120000"/>
              </a:lnSpc>
              <a:spcBef>
                <a:spcPts val="0"/>
              </a:spcBef>
              <a:spcAft>
                <a:spcPts val="800"/>
              </a:spcAft>
              <a:defRPr lang="en-US" sz="1600" b="0" kern="1200" cap="none" spc="0" baseline="0" dirty="0">
                <a:ln w="3175">
                  <a:noFill/>
                </a:ln>
                <a:solidFill>
                  <a:srgbClr val="FFFFFF"/>
                </a:solidFill>
                <a:effectLst/>
                <a:latin typeface="+mj-lt"/>
                <a:ea typeface="+mn-ea"/>
                <a:cs typeface="Segoe UI" pitchFamily="34" charset="0"/>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92328" y="4477419"/>
            <a:ext cx="11029569" cy="3385542"/>
          </a:xfrm>
          <a:prstGeom prst="rect">
            <a:avLst/>
          </a:prstGeom>
        </p:spPr>
        <p:txBody>
          <a:bodyPr vert="horz" wrap="square" lIns="0" tIns="0" rIns="0" bIns="0" rtlCol="0" anchor="b">
            <a:spAutoFit/>
          </a:bodyPr>
          <a:lstStyle>
            <a:lvl1pPr>
              <a:lnSpc>
                <a:spcPct val="100000"/>
              </a:lnSpc>
              <a:spcBef>
                <a:spcPts val="0"/>
              </a:spcBef>
              <a:spcAft>
                <a:spcPts val="800"/>
              </a:spcAft>
              <a:defRPr lang="en-US" sz="11000" kern="1200" spc="-100" baseline="0" dirty="0">
                <a:solidFill>
                  <a:srgbClr val="50E6FF"/>
                </a:solidFill>
                <a:latin typeface="+mj-lt"/>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839768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light blue type on dark blue background">
    <p:bg>
      <p:bgPr>
        <a:solidFill>
          <a:srgbClr val="243A5E"/>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5" name="Body copy">
            <a:extLst>
              <a:ext uri="{FF2B5EF4-FFF2-40B4-BE49-F238E27FC236}">
                <a16:creationId xmlns:a16="http://schemas.microsoft.com/office/drawing/2014/main" id="{FA855D29-C3D2-42B5-BCED-FC971D100B08}"/>
              </a:ext>
            </a:extLst>
          </p:cNvPr>
          <p:cNvSpPr>
            <a:spLocks noGrp="1"/>
          </p:cNvSpPr>
          <p:nvPr>
            <p:ph type="title" hasCustomPrompt="1"/>
          </p:nvPr>
        </p:nvSpPr>
        <p:spPr>
          <a:xfrm>
            <a:off x="691763" y="632956"/>
            <a:ext cx="9896862" cy="6977518"/>
          </a:xfrm>
          <a:prstGeom prst="rect">
            <a:avLst/>
          </a:prstGeom>
        </p:spPr>
        <p:txBody>
          <a:bodyPr lIns="0" tIns="0" rIns="0" bIns="0"/>
          <a:lstStyle>
            <a:lvl1pPr>
              <a:lnSpc>
                <a:spcPct val="100000"/>
              </a:lnSpc>
              <a:spcAft>
                <a:spcPts val="800"/>
              </a:spcAft>
              <a:defRPr lang="en-US" sz="11000" kern="1200" spc="-100" baseline="0" dirty="0">
                <a:solidFill>
                  <a:srgbClr val="50E6FF"/>
                </a:solidFill>
                <a:latin typeface="+mj-lt"/>
                <a:ea typeface="+mn-ea"/>
                <a:cs typeface="Segoe UI" panose="020B0502040204020203" pitchFamily="34" charset="0"/>
              </a:defRPr>
            </a:lvl1pPr>
          </a:lstStyle>
          <a:p>
            <a:r>
              <a:rPr lang="fr-FR" dirty="0"/>
              <a:t>Click to </a:t>
            </a:r>
            <a:r>
              <a:rPr lang="fr-FR" dirty="0" err="1"/>
              <a:t>edit</a:t>
            </a:r>
            <a:r>
              <a:rPr lang="fr-FR" dirty="0"/>
              <a:t> copy</a:t>
            </a:r>
            <a:endParaRPr lang="en-US" dirty="0"/>
          </a:p>
        </p:txBody>
      </p:sp>
    </p:spTree>
    <p:extLst>
      <p:ext uri="{BB962C8B-B14F-4D97-AF65-F5344CB8AC3E}">
        <p14:creationId xmlns:p14="http://schemas.microsoft.com/office/powerpoint/2010/main" val="35825034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light blue type on black background">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5" name="Body copy">
            <a:extLst>
              <a:ext uri="{FF2B5EF4-FFF2-40B4-BE49-F238E27FC236}">
                <a16:creationId xmlns:a16="http://schemas.microsoft.com/office/drawing/2014/main" id="{19D75FBE-AA5B-4EF5-B89F-FDC74FC376CB}"/>
              </a:ext>
            </a:extLst>
          </p:cNvPr>
          <p:cNvSpPr>
            <a:spLocks noGrp="1"/>
          </p:cNvSpPr>
          <p:nvPr>
            <p:ph type="title" hasCustomPrompt="1"/>
          </p:nvPr>
        </p:nvSpPr>
        <p:spPr>
          <a:xfrm>
            <a:off x="691763" y="632956"/>
            <a:ext cx="9896862" cy="6977518"/>
          </a:xfrm>
          <a:prstGeom prst="rect">
            <a:avLst/>
          </a:prstGeom>
        </p:spPr>
        <p:txBody>
          <a:bodyPr lIns="0" tIns="0" rIns="0" bIns="0"/>
          <a:lstStyle>
            <a:lvl1pPr>
              <a:lnSpc>
                <a:spcPct val="100000"/>
              </a:lnSpc>
              <a:spcAft>
                <a:spcPts val="800"/>
              </a:spcAft>
              <a:defRPr lang="en-US" sz="11000" kern="1200" spc="-100" baseline="0" dirty="0">
                <a:solidFill>
                  <a:srgbClr val="50E6FF"/>
                </a:solidFill>
                <a:latin typeface="+mj-lt"/>
                <a:ea typeface="+mn-ea"/>
                <a:cs typeface="Segoe UI" panose="020B0502040204020203" pitchFamily="34" charset="0"/>
              </a:defRPr>
            </a:lvl1pPr>
          </a:lstStyle>
          <a:p>
            <a:r>
              <a:rPr lang="fr-FR" dirty="0"/>
              <a:t>Click to </a:t>
            </a:r>
            <a:r>
              <a:rPr lang="fr-FR" dirty="0" err="1"/>
              <a:t>edit</a:t>
            </a:r>
            <a:r>
              <a:rPr lang="fr-FR" dirty="0"/>
              <a:t> copy</a:t>
            </a:r>
            <a:endParaRPr lang="en-US" dirty="0"/>
          </a:p>
        </p:txBody>
      </p:sp>
    </p:spTree>
    <p:extLst>
      <p:ext uri="{BB962C8B-B14F-4D97-AF65-F5344CB8AC3E}">
        <p14:creationId xmlns:p14="http://schemas.microsoft.com/office/powerpoint/2010/main" val="7484599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penin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34132" y="2223669"/>
            <a:ext cx="5130541" cy="3113668"/>
          </a:xfrm>
          <a:prstGeom prst="rect">
            <a:avLst/>
          </a:prstGeom>
        </p:spPr>
      </p:pic>
      <p:pic>
        <p:nvPicPr>
          <p:cNvPr id="8"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9854051" y="6929917"/>
            <a:ext cx="1818473" cy="389462"/>
          </a:xfrm>
          <a:prstGeom prst="rect">
            <a:avLst/>
          </a:prstGeom>
        </p:spPr>
      </p:pic>
      <p:sp>
        <p:nvSpPr>
          <p:cNvPr id="9" name="Titre 1">
            <a:extLst>
              <a:ext uri="{FF2B5EF4-FFF2-40B4-BE49-F238E27FC236}">
                <a16:creationId xmlns:a16="http://schemas.microsoft.com/office/drawing/2014/main" id="{DBA261B3-E3B1-48EE-A575-C1DFAA4A3D19}"/>
              </a:ext>
            </a:extLst>
          </p:cNvPr>
          <p:cNvSpPr txBox="1">
            <a:spLocks/>
          </p:cNvSpPr>
          <p:nvPr userDrawn="1"/>
        </p:nvSpPr>
        <p:spPr>
          <a:xfrm>
            <a:off x="9747371" y="6491530"/>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bg1"/>
                </a:solidFill>
                <a:latin typeface="+mn-lt"/>
              </a:rPr>
              <a:t>Sponsored by</a:t>
            </a:r>
          </a:p>
        </p:txBody>
      </p:sp>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2410" r="1"/>
          <a:stretch/>
        </p:blipFill>
        <p:spPr>
          <a:xfrm>
            <a:off x="0" y="1020160"/>
            <a:ext cx="3582219" cy="6762285"/>
          </a:xfrm>
          <a:prstGeom prst="rect">
            <a:avLst/>
          </a:prstGeom>
        </p:spPr>
      </p:pic>
    </p:spTree>
    <p:extLst>
      <p:ext uri="{BB962C8B-B14F-4D97-AF65-F5344CB8AC3E}">
        <p14:creationId xmlns:p14="http://schemas.microsoft.com/office/powerpoint/2010/main" val="23654329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dark gray type on image background">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D9756367-6BC8-4024-AE71-F0BBA3C68545}"/>
              </a:ext>
              <a:ext uri="{C183D7F6-B498-43B3-948B-1728B52AA6E4}">
                <adec:decorative xmlns:adec="http://schemas.microsoft.com/office/drawing/2017/decorative" val="1"/>
              </a:ext>
            </a:extLst>
          </p:cNvPr>
          <p:cNvSpPr>
            <a:spLocks noGrp="1"/>
          </p:cNvSpPr>
          <p:nvPr>
            <p:ph type="pic" sz="quarter" idx="18" hasCustomPrompt="1"/>
          </p:nvPr>
        </p:nvSpPr>
        <p:spPr bwMode="gray">
          <a:xfrm>
            <a:off x="0" y="0"/>
            <a:ext cx="14630399" cy="8229600"/>
          </a:xfrm>
          <a:prstGeom prst="rect">
            <a:avLst/>
          </a:prstGeom>
          <a:solidFill>
            <a:schemeClr val="tx1"/>
          </a:solidFill>
        </p:spPr>
        <p:txBody>
          <a:bodyPr lIns="0" tIns="1371600" rIns="0" anchor="ctr"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6" name="Body copy">
            <a:extLst>
              <a:ext uri="{FF2B5EF4-FFF2-40B4-BE49-F238E27FC236}">
                <a16:creationId xmlns:a16="http://schemas.microsoft.com/office/drawing/2014/main" id="{D55EF980-D1B0-49A2-9CBC-A42C0A0F9E88}"/>
              </a:ext>
            </a:extLst>
          </p:cNvPr>
          <p:cNvSpPr>
            <a:spLocks noGrp="1"/>
          </p:cNvSpPr>
          <p:nvPr>
            <p:ph type="title" hasCustomPrompt="1"/>
          </p:nvPr>
        </p:nvSpPr>
        <p:spPr>
          <a:xfrm>
            <a:off x="691763" y="632956"/>
            <a:ext cx="9896862" cy="6977518"/>
          </a:xfrm>
          <a:prstGeom prst="rect">
            <a:avLst/>
          </a:prstGeom>
        </p:spPr>
        <p:txBody>
          <a:bodyPr lIns="0" tIns="0" rIns="0" bIns="0"/>
          <a:lstStyle>
            <a:lvl1pPr>
              <a:lnSpc>
                <a:spcPct val="100000"/>
              </a:lnSpc>
              <a:spcAft>
                <a:spcPts val="800"/>
              </a:spcAft>
              <a:defRPr lang="en-US" sz="11000" kern="1200" spc="-100" baseline="0" dirty="0">
                <a:solidFill>
                  <a:srgbClr val="505050"/>
                </a:solidFill>
                <a:latin typeface="+mj-lt"/>
                <a:ea typeface="+mn-ea"/>
                <a:cs typeface="Segoe UI" panose="020B0502040204020203" pitchFamily="34" charset="0"/>
              </a:defRPr>
            </a:lvl1pPr>
          </a:lstStyle>
          <a:p>
            <a:r>
              <a:rPr lang="fr-FR" dirty="0"/>
              <a:t>Click to </a:t>
            </a:r>
            <a:r>
              <a:rPr lang="fr-FR" dirty="0" err="1"/>
              <a:t>edit</a:t>
            </a:r>
            <a:r>
              <a:rPr lang="fr-FR" dirty="0"/>
              <a:t> copy</a:t>
            </a:r>
            <a:endParaRPr lang="en-US" dirty="0"/>
          </a:p>
        </p:txBody>
      </p:sp>
      <p:sp>
        <p:nvSpPr>
          <p:cNvPr id="8" name="Titre 1">
            <a:extLst>
              <a:ext uri="{FF2B5EF4-FFF2-40B4-BE49-F238E27FC236}">
                <a16:creationId xmlns:a16="http://schemas.microsoft.com/office/drawing/2014/main" id="{DBA261B3-E3B1-48EE-A575-C1DFAA4A3D19}"/>
              </a:ext>
            </a:extLst>
          </p:cNvPr>
          <p:cNvSpPr txBox="1">
            <a:spLocks/>
          </p:cNvSpPr>
          <p:nvPr userDrawn="1"/>
        </p:nvSpPr>
        <p:spPr>
          <a:xfrm>
            <a:off x="12346400" y="7031339"/>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tx1"/>
                </a:solidFill>
                <a:latin typeface="+mn-lt"/>
              </a:rPr>
              <a:t>Sponsored by</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Tree>
    <p:extLst>
      <p:ext uri="{BB962C8B-B14F-4D97-AF65-F5344CB8AC3E}">
        <p14:creationId xmlns:p14="http://schemas.microsoft.com/office/powerpoint/2010/main" val="4817978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subtitle and 4 columns - three right columns are an image">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68087"/>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rgbClr val="505050"/>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1BF177B7-9434-4C69-B2BD-99865173233F}"/>
              </a:ext>
            </a:extLst>
          </p:cNvPr>
          <p:cNvSpPr>
            <a:spLocks noGrp="1"/>
          </p:cNvSpPr>
          <p:nvPr>
            <p:ph type="body" sz="quarter" idx="14" hasCustomPrompt="1"/>
          </p:nvPr>
        </p:nvSpPr>
        <p:spPr>
          <a:xfrm>
            <a:off x="4038883" y="640080"/>
            <a:ext cx="6549742" cy="617220"/>
          </a:xfrm>
          <a:prstGeom prst="rect">
            <a:avLst/>
          </a:prstGeom>
        </p:spPr>
        <p:txBody>
          <a:bodyPr lIns="0" tIns="0" rIns="0" bIns="0"/>
          <a:lstStyle>
            <a:lvl1pPr marL="0">
              <a:lnSpc>
                <a:spcPct val="120000"/>
              </a:lnSpc>
              <a:spcBef>
                <a:spcPts val="0"/>
              </a:spcBef>
              <a:spcAft>
                <a:spcPts val="800"/>
              </a:spcAft>
              <a:defRPr sz="16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Body copy">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5760720"/>
          </a:xfrm>
          <a:prstGeom prst="rect">
            <a:avLst/>
          </a:prstGeom>
        </p:spPr>
        <p:txBody>
          <a:bodyPr lIns="0" tIns="0" rIns="0" bIns="0"/>
          <a:lstStyle>
            <a:lvl1pPr marL="0">
              <a:lnSpc>
                <a:spcPct val="120000"/>
              </a:lnSpc>
              <a:spcBef>
                <a:spcPts val="0"/>
              </a:spcBef>
              <a:spcAft>
                <a:spcPts val="800"/>
              </a:spcAft>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Picture placeholder" descr="Grey zone on the slide to place a picture">
            <a:extLst>
              <a:ext uri="{FF2B5EF4-FFF2-40B4-BE49-F238E27FC236}">
                <a16:creationId xmlns:a16="http://schemas.microsoft.com/office/drawing/2014/main" id="{CC598F34-3B3C-41DB-A5A0-7A9EFB837B88}"/>
              </a:ext>
            </a:extLst>
          </p:cNvPr>
          <p:cNvSpPr>
            <a:spLocks noGrp="1"/>
          </p:cNvSpPr>
          <p:nvPr>
            <p:ph type="pic" sz="quarter" idx="15" hasCustomPrompt="1"/>
          </p:nvPr>
        </p:nvSpPr>
        <p:spPr bwMode="gray">
          <a:xfrm>
            <a:off x="4038883" y="1828800"/>
            <a:ext cx="9914861" cy="5715000"/>
          </a:xfrm>
          <a:prstGeom prst="rect">
            <a:avLst/>
          </a:prstGeom>
          <a:solidFill>
            <a:srgbClr val="E6E6E6"/>
          </a:solidFill>
        </p:spPr>
        <p:txBody>
          <a:bodyPr lIns="0" tIns="201168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9" name="Slide number">
            <a:extLst>
              <a:ext uri="{FF2B5EF4-FFF2-40B4-BE49-F238E27FC236}">
                <a16:creationId xmlns:a16="http://schemas.microsoft.com/office/drawing/2014/main" id="{06F4F3F1-2F19-7D42-934A-794077B64115}"/>
              </a:ext>
              <a:ext uri="{C183D7F6-B498-43B3-948B-1728B52AA6E4}">
                <adec:decorative xmlns:adec="http://schemas.microsoft.com/office/drawing/2017/decorative" val="1"/>
              </a:ext>
            </a:extLst>
          </p:cNvPr>
          <p:cNvSpPr>
            <a:spLocks noGrp="1"/>
          </p:cNvSpPr>
          <p:nvPr>
            <p:ph type="sldNum" sz="quarter" idx="4"/>
          </p:nvPr>
        </p:nvSpPr>
        <p:spPr>
          <a:xfrm>
            <a:off x="664633" y="7845552"/>
            <a:ext cx="190500" cy="153888"/>
          </a:xfrm>
          <a:prstGeom prst="rect">
            <a:avLst/>
          </a:prstGeom>
        </p:spPr>
        <p:txBody>
          <a:bodyPr lIns="0" tIns="0" rIns="0" bIns="0" anchor="b" anchorCtr="0"/>
          <a:lstStyle>
            <a:lvl1pPr>
              <a:lnSpc>
                <a:spcPct val="100000"/>
              </a:lnSpc>
              <a:spcBef>
                <a:spcPts val="0"/>
              </a:spcBef>
              <a:defRPr sz="1000" b="0" i="0" spc="0" baseline="0">
                <a:solidFill>
                  <a:srgbClr val="505050"/>
                </a:solidFill>
                <a:latin typeface="Segoe UI" panose="020B0502040204020203" pitchFamily="34" charset="0"/>
                <a:cs typeface="Segoe UI" panose="020B0502040204020203" pitchFamily="34" charset="0"/>
              </a:defRPr>
            </a:lvl1pPr>
          </a:lstStyle>
          <a:p>
            <a:pPr marL="25399" defTabSz="914400"/>
            <a:fld id="{81D60167-4931-47E6-BA6A-407CBD079E47}" type="slidenum">
              <a:rPr lang="en-US" smtClean="0"/>
              <a:pPr marL="25399" defTabSz="914400"/>
              <a:t>‹#›</a:t>
            </a:fld>
            <a:endParaRPr lang="en-US" dirty="0"/>
          </a:p>
        </p:txBody>
      </p:sp>
      <p:sp>
        <p:nvSpPr>
          <p:cNvPr id="8" name="Footer note">
            <a:extLst>
              <a:ext uri="{FF2B5EF4-FFF2-40B4-BE49-F238E27FC236}">
                <a16:creationId xmlns:a16="http://schemas.microsoft.com/office/drawing/2014/main" id="{F8A82622-1290-7A4F-9EF9-3F0AA846FD3E}"/>
              </a:ext>
              <a:ext uri="{C183D7F6-B498-43B3-948B-1728B52AA6E4}">
                <adec:decorative xmlns:adec="http://schemas.microsoft.com/office/drawing/2017/decorative" val="1"/>
              </a:ext>
            </a:extLst>
          </p:cNvPr>
          <p:cNvSpPr>
            <a:spLocks noGrp="1"/>
          </p:cNvSpPr>
          <p:nvPr>
            <p:ph type="ftr" sz="quarter" idx="3"/>
          </p:nvPr>
        </p:nvSpPr>
        <p:spPr>
          <a:xfrm>
            <a:off x="1033756" y="7845552"/>
            <a:ext cx="3248496" cy="153888"/>
          </a:xfrm>
          <a:prstGeom prst="rect">
            <a:avLst/>
          </a:prstGeom>
        </p:spPr>
        <p:txBody>
          <a:bodyPr lIns="0" tIns="0" rIns="0" bIns="0" anchor="b" anchorCtr="0"/>
          <a:lstStyle>
            <a:lvl1pPr>
              <a:lnSpc>
                <a:spcPct val="100000"/>
              </a:lnSpc>
              <a:spcBef>
                <a:spcPts val="0"/>
              </a:spcBef>
              <a:defRPr sz="1000" b="0" i="0" spc="0" baseline="0">
                <a:solidFill>
                  <a:srgbClr val="505050"/>
                </a:solidFill>
                <a:latin typeface="Segoe UI" panose="020B0502040204020203" pitchFamily="34" charset="0"/>
                <a:cs typeface="Segoe UI" panose="020B0502040204020203" pitchFamily="34" charset="0"/>
              </a:defRPr>
            </a:lvl1pPr>
          </a:lstStyle>
          <a:p>
            <a:pPr marL="12700" defTabSz="914400"/>
            <a:r>
              <a:rPr lang="en-US" dirty="0"/>
              <a:t>Windows execution guidelines / Template / Section name</a:t>
            </a:r>
          </a:p>
        </p:txBody>
      </p:sp>
    </p:spTree>
    <p:extLst>
      <p:ext uri="{BB962C8B-B14F-4D97-AF65-F5344CB8AC3E}">
        <p14:creationId xmlns:p14="http://schemas.microsoft.com/office/powerpoint/2010/main" val="91060789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one column on the left and 6 images">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68087"/>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rgbClr val="505050"/>
                </a:solidFill>
              </a:defRPr>
            </a:lvl1pPr>
          </a:lstStyle>
          <a:p>
            <a:r>
              <a:rPr lang="en-US"/>
              <a:t>Click to edit Master title style</a:t>
            </a:r>
            <a:endParaRPr lang="en-US" dirty="0"/>
          </a:p>
        </p:txBody>
      </p:sp>
      <p:sp>
        <p:nvSpPr>
          <p:cNvPr id="12" name="Subtitle">
            <a:extLst>
              <a:ext uri="{FF2B5EF4-FFF2-40B4-BE49-F238E27FC236}">
                <a16:creationId xmlns:a16="http://schemas.microsoft.com/office/drawing/2014/main" id="{F0F7CFFF-D75A-4271-B613-391CF1AD05A9}"/>
              </a:ext>
            </a:extLst>
          </p:cNvPr>
          <p:cNvSpPr>
            <a:spLocks noGrp="1"/>
          </p:cNvSpPr>
          <p:nvPr>
            <p:ph type="body" sz="quarter" idx="19" hasCustomPrompt="1"/>
          </p:nvPr>
        </p:nvSpPr>
        <p:spPr>
          <a:xfrm>
            <a:off x="4038883" y="640080"/>
            <a:ext cx="6549742" cy="617220"/>
          </a:xfrm>
          <a:prstGeom prst="rect">
            <a:avLst/>
          </a:prstGeom>
        </p:spPr>
        <p:txBody>
          <a:bodyPr lIns="0" tIns="0" rIns="0" bIns="0"/>
          <a:lstStyle>
            <a:lvl1pPr marL="0">
              <a:lnSpc>
                <a:spcPct val="120000"/>
              </a:lnSpc>
              <a:spcBef>
                <a:spcPts val="0"/>
              </a:spcBef>
              <a:spcAft>
                <a:spcPts val="800"/>
              </a:spcAft>
              <a:defRPr sz="16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Body copy">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4617720"/>
          </a:xfrm>
          <a:prstGeom prst="rect">
            <a:avLst/>
          </a:prstGeom>
        </p:spPr>
        <p:txBody>
          <a:bodyPr lIns="0" tIns="0" rIns="0" bIns="0"/>
          <a:lstStyle>
            <a:lvl1pPr marL="0">
              <a:lnSpc>
                <a:spcPct val="120000"/>
              </a:lnSpc>
              <a:spcBef>
                <a:spcPts val="0"/>
              </a:spcBef>
              <a:spcAft>
                <a:spcPts val="800"/>
              </a:spcAft>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Picture placeholder 1"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4046539" y="1828800"/>
            <a:ext cx="3167442"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5" name="Picture placeholder 2"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7416421" y="1828800"/>
            <a:ext cx="3185831"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7" name="Picture placeholder 3"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10786305" y="1828800"/>
            <a:ext cx="3167440"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4" name="Picture placeholder 4"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4046539" y="4123376"/>
            <a:ext cx="3167442"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6" name="Picture placeholder 5"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7416421" y="4123376"/>
            <a:ext cx="3185831"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8" name="Picture placeholder 6"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10786305" y="4123376"/>
            <a:ext cx="3167440"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Tree>
    <p:extLst>
      <p:ext uri="{BB962C8B-B14F-4D97-AF65-F5344CB8AC3E}">
        <p14:creationId xmlns:p14="http://schemas.microsoft.com/office/powerpoint/2010/main" val="8203174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with Microsoft logo on white backgroun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97561E-CC24-4D6D-9A11-8840277CEFAC}"/>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tx1"/>
                </a:solidFill>
                <a:latin typeface="+mn-lt"/>
              </a:rPr>
              <a:t>#</a:t>
            </a:r>
            <a:r>
              <a:rPr lang="en-US" sz="2400" dirty="0" err="1">
                <a:solidFill>
                  <a:schemeClr val="tx1"/>
                </a:solidFill>
                <a:latin typeface="+mn-lt"/>
              </a:rPr>
              <a:t>AzConfDev</a:t>
            </a:r>
            <a:endParaRPr lang="en-US" sz="2400" dirty="0">
              <a:solidFill>
                <a:schemeClr val="tx1"/>
              </a:solidFill>
              <a:latin typeface="+mn-lt"/>
            </a:endParaRPr>
          </a:p>
        </p:txBody>
      </p:sp>
    </p:spTree>
    <p:extLst>
      <p:ext uri="{BB962C8B-B14F-4D97-AF65-F5344CB8AC3E}">
        <p14:creationId xmlns:p14="http://schemas.microsoft.com/office/powerpoint/2010/main" val="34930176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with Microsoft logo  on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28150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2342"/>
            <a:ext cx="14630400"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endParaRPr lang="en-IN" sz="2400" b="1" dirty="0">
              <a:solidFill>
                <a:srgbClr val="00A0E3"/>
              </a:solidFill>
              <a:latin typeface="Segoe UI" pitchFamily="34" charset="0"/>
              <a:cs typeface="Segoe UI" pitchFamily="34" charset="0"/>
            </a:endParaRPr>
          </a:p>
        </p:txBody>
      </p:sp>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915589" y="2455909"/>
            <a:ext cx="4890857" cy="517064"/>
          </a:xfrm>
          <a:noFill/>
          <a:ln>
            <a:noFill/>
          </a:ln>
        </p:spPr>
        <p:txBody>
          <a:bodyPr wrap="square" lIns="0" tIns="0" rIns="0" bIns="0" anchor="b" anchorCtr="0">
            <a:spAutoFit/>
          </a:bodyPr>
          <a:lstStyle>
            <a:lvl1pPr>
              <a:defRPr sz="3360" b="1" spc="-60" baseline="0">
                <a:solidFill>
                  <a:schemeClr val="bg1"/>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915589" y="3452635"/>
            <a:ext cx="4890857" cy="295465"/>
          </a:xfrm>
          <a:noFill/>
        </p:spPr>
        <p:txBody>
          <a:bodyPr wrap="square" lIns="0" tIns="0" rIns="0" bIns="0">
            <a:spAutoFit/>
          </a:bodyPr>
          <a:lstStyle>
            <a:lvl1pPr marL="0" indent="0">
              <a:spcBef>
                <a:spcPts val="0"/>
              </a:spcBef>
              <a:buNone/>
              <a:defRPr sz="1920" b="1" spc="0" baseline="0">
                <a:solidFill>
                  <a:schemeClr val="bg1"/>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915584" y="3841025"/>
            <a:ext cx="4890857" cy="258533"/>
          </a:xfrm>
          <a:noFill/>
        </p:spPr>
        <p:txBody>
          <a:bodyPr wrap="square" lIns="0" tIns="0" rIns="0" bIns="0">
            <a:spAutoFit/>
          </a:bodyPr>
          <a:lstStyle>
            <a:lvl1pPr marL="0" indent="0">
              <a:spcBef>
                <a:spcPts val="0"/>
              </a:spcBef>
              <a:buNone/>
              <a:defRPr sz="1680" spc="0" baseline="0">
                <a:solidFill>
                  <a:schemeClr val="bg1"/>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915587" y="4437319"/>
            <a:ext cx="4890857" cy="295465"/>
          </a:xfrm>
          <a:noFill/>
        </p:spPr>
        <p:txBody>
          <a:bodyPr wrap="square" lIns="0" tIns="0" rIns="0" bIns="0">
            <a:spAutoFit/>
          </a:bodyPr>
          <a:lstStyle>
            <a:lvl1pPr marL="0" indent="0">
              <a:spcBef>
                <a:spcPts val="0"/>
              </a:spcBef>
              <a:buNone/>
              <a:defRPr sz="1920" b="1" spc="0" baseline="0">
                <a:solidFill>
                  <a:schemeClr val="bg1"/>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915584" y="4806652"/>
            <a:ext cx="4890857" cy="258533"/>
          </a:xfrm>
          <a:noFill/>
        </p:spPr>
        <p:txBody>
          <a:bodyPr wrap="square" lIns="0" tIns="0" rIns="0" bIns="0">
            <a:spAutoFit/>
          </a:bodyPr>
          <a:lstStyle>
            <a:lvl1pPr marL="0" indent="0">
              <a:spcBef>
                <a:spcPts val="0"/>
              </a:spcBef>
              <a:buNone/>
              <a:defRPr sz="1680" spc="0" baseline="0">
                <a:solidFill>
                  <a:schemeClr val="bg1"/>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2753351347"/>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grpSp>
        <p:nvGrpSpPr>
          <p:cNvPr id="7" name="Group 6"/>
          <p:cNvGrpSpPr/>
          <p:nvPr userDrawn="1"/>
        </p:nvGrpSpPr>
        <p:grpSpPr>
          <a:xfrm>
            <a:off x="9480474" y="6492542"/>
            <a:ext cx="2565626" cy="1207028"/>
            <a:chOff x="12069983" y="7031339"/>
            <a:chExt cx="2565626" cy="1207028"/>
          </a:xfrm>
        </p:grpSpPr>
        <p:pic>
          <p:nvPicPr>
            <p:cNvPr id="8" name="Microsoft logo">
              <a:extLst>
                <a:ext uri="{FF2B5EF4-FFF2-40B4-BE49-F238E27FC236}">
                  <a16:creationId xmlns:a16="http://schemas.microsoft.com/office/drawing/2014/main" id="{9EFD75ED-509A-45A1-BCDF-8A5A35F3EE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69983" y="7088436"/>
              <a:ext cx="2565626" cy="1149931"/>
            </a:xfrm>
            <a:prstGeom prst="rect">
              <a:avLst/>
            </a:prstGeom>
          </p:spPr>
        </p:pic>
        <p:sp>
          <p:nvSpPr>
            <p:cNvPr id="9" name="Titre 1">
              <a:extLst>
                <a:ext uri="{FF2B5EF4-FFF2-40B4-BE49-F238E27FC236}">
                  <a16:creationId xmlns:a16="http://schemas.microsoft.com/office/drawing/2014/main" id="{DBA261B3-E3B1-48EE-A575-C1DFAA4A3D19}"/>
                </a:ext>
              </a:extLst>
            </p:cNvPr>
            <p:cNvSpPr txBox="1">
              <a:spLocks/>
            </p:cNvSpPr>
            <p:nvPr userDrawn="1"/>
          </p:nvSpPr>
          <p:spPr>
            <a:xfrm>
              <a:off x="12346400" y="7031339"/>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tx1"/>
                  </a:solidFill>
                  <a:latin typeface="+mn-lt"/>
                </a:rPr>
                <a:t>Sponsored by</a:t>
              </a:r>
            </a:p>
          </p:txBody>
        </p:sp>
      </p:gr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56992" y="2236827"/>
            <a:ext cx="5088330" cy="3085269"/>
          </a:xfrm>
          <a:prstGeom prst="rect">
            <a:avLst/>
          </a:prstGeom>
        </p:spPr>
      </p:pic>
      <p:pic>
        <p:nvPicPr>
          <p:cNvPr id="11" name="Picture 10"/>
          <p:cNvPicPr>
            <a:picLocks noChangeAspect="1"/>
          </p:cNvPicPr>
          <p:nvPr userDrawn="1"/>
        </p:nvPicPr>
        <p:blipFill rotWithShape="1">
          <a:blip r:embed="rId4">
            <a:extLst>
              <a:ext uri="{28A0092B-C50C-407E-A947-70E740481C1C}">
                <a14:useLocalDpi xmlns:a14="http://schemas.microsoft.com/office/drawing/2010/main" val="0"/>
              </a:ext>
            </a:extLst>
          </a:blip>
          <a:srcRect l="-2410" r="1"/>
          <a:stretch/>
        </p:blipFill>
        <p:spPr>
          <a:xfrm>
            <a:off x="0" y="1020160"/>
            <a:ext cx="3582219" cy="6762285"/>
          </a:xfrm>
          <a:prstGeom prst="rect">
            <a:avLst/>
          </a:prstGeom>
        </p:spPr>
      </p:pic>
    </p:spTree>
    <p:extLst>
      <p:ext uri="{BB962C8B-B14F-4D97-AF65-F5344CB8AC3E}">
        <p14:creationId xmlns:p14="http://schemas.microsoft.com/office/powerpoint/2010/main" val="157058366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Opening">
    <p:spTree>
      <p:nvGrpSpPr>
        <p:cNvPr id="1" name=""/>
        <p:cNvGrpSpPr/>
        <p:nvPr/>
      </p:nvGrpSpPr>
      <p:grpSpPr>
        <a:xfrm>
          <a:off x="0" y="0"/>
          <a:ext cx="0" cy="0"/>
          <a:chOff x="0" y="0"/>
          <a:chExt cx="0" cy="0"/>
        </a:xfrm>
      </p:grpSpPr>
      <p:grpSp>
        <p:nvGrpSpPr>
          <p:cNvPr id="7" name="Group 6"/>
          <p:cNvGrpSpPr/>
          <p:nvPr userDrawn="1"/>
        </p:nvGrpSpPr>
        <p:grpSpPr>
          <a:xfrm>
            <a:off x="12046100" y="7096056"/>
            <a:ext cx="2565626" cy="1207028"/>
            <a:chOff x="12069983" y="7031339"/>
            <a:chExt cx="2565626" cy="1207028"/>
          </a:xfrm>
        </p:grpSpPr>
        <p:pic>
          <p:nvPicPr>
            <p:cNvPr id="8" name="Microsoft logo">
              <a:extLst>
                <a:ext uri="{FF2B5EF4-FFF2-40B4-BE49-F238E27FC236}">
                  <a16:creationId xmlns:a16="http://schemas.microsoft.com/office/drawing/2014/main" id="{9EFD75ED-509A-45A1-BCDF-8A5A35F3EE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69983" y="7088436"/>
              <a:ext cx="2565626" cy="1149931"/>
            </a:xfrm>
            <a:prstGeom prst="rect">
              <a:avLst/>
            </a:prstGeom>
          </p:spPr>
        </p:pic>
        <p:sp>
          <p:nvSpPr>
            <p:cNvPr id="9" name="Titre 1">
              <a:extLst>
                <a:ext uri="{FF2B5EF4-FFF2-40B4-BE49-F238E27FC236}">
                  <a16:creationId xmlns:a16="http://schemas.microsoft.com/office/drawing/2014/main" id="{DBA261B3-E3B1-48EE-A575-C1DFAA4A3D19}"/>
                </a:ext>
              </a:extLst>
            </p:cNvPr>
            <p:cNvSpPr txBox="1">
              <a:spLocks/>
            </p:cNvSpPr>
            <p:nvPr userDrawn="1"/>
          </p:nvSpPr>
          <p:spPr>
            <a:xfrm>
              <a:off x="12346400" y="7031339"/>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tx1"/>
                  </a:solidFill>
                  <a:latin typeface="+mn-lt"/>
                </a:rPr>
                <a:t>Sponsored by</a:t>
              </a:r>
            </a:p>
          </p:txBody>
        </p:sp>
      </p:grpSp>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l="4605" t="14149" r="498" b="14149"/>
          <a:stretch/>
        </p:blipFill>
        <p:spPr>
          <a:xfrm>
            <a:off x="0" y="0"/>
            <a:ext cx="5633884" cy="8229600"/>
          </a:xfrm>
          <a:prstGeom prst="rect">
            <a:avLst/>
          </a:prstGeom>
        </p:spPr>
      </p:pic>
      <p:pic>
        <p:nvPicPr>
          <p:cNvPr id="4" name="Picture 3">
            <a:extLst>
              <a:ext uri="{FF2B5EF4-FFF2-40B4-BE49-F238E27FC236}">
                <a16:creationId xmlns:a16="http://schemas.microsoft.com/office/drawing/2014/main" id="{9F31A071-24DB-4511-BDBD-6E82D92A295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53270" y="2066543"/>
            <a:ext cx="5854408" cy="3468411"/>
          </a:xfrm>
          <a:prstGeom prst="rect">
            <a:avLst/>
          </a:prstGeom>
        </p:spPr>
      </p:pic>
      <p:sp>
        <p:nvSpPr>
          <p:cNvPr id="5" name="Rectangle 4">
            <a:extLst>
              <a:ext uri="{FF2B5EF4-FFF2-40B4-BE49-F238E27FC236}">
                <a16:creationId xmlns:a16="http://schemas.microsoft.com/office/drawing/2014/main" id="{A30F15AB-CB89-419F-BE8B-0DEFFBA07994}"/>
              </a:ext>
            </a:extLst>
          </p:cNvPr>
          <p:cNvSpPr/>
          <p:nvPr userDrawn="1"/>
        </p:nvSpPr>
        <p:spPr>
          <a:xfrm>
            <a:off x="12806036" y="236708"/>
            <a:ext cx="1590500" cy="400110"/>
          </a:xfrm>
          <a:prstGeom prst="rect">
            <a:avLst/>
          </a:prstGeom>
        </p:spPr>
        <p:txBody>
          <a:bodyPr wrap="none">
            <a:spAutoFit/>
          </a:bodyPr>
          <a:lstStyle/>
          <a:p>
            <a:pPr marL="92075" indent="-92075"/>
            <a:r>
              <a:rPr lang="en-US" sz="2000" dirty="0">
                <a:solidFill>
                  <a:schemeClr val="tx1"/>
                </a:solidFill>
                <a:latin typeface="+mn-lt"/>
              </a:rPr>
              <a:t>#</a:t>
            </a:r>
            <a:r>
              <a:rPr lang="en-US" sz="2000" dirty="0" err="1">
                <a:solidFill>
                  <a:schemeClr val="tx1"/>
                </a:solidFill>
                <a:latin typeface="+mn-lt"/>
              </a:rPr>
              <a:t>AzConfDev</a:t>
            </a:r>
            <a:endParaRPr lang="en-US" sz="2000" dirty="0">
              <a:solidFill>
                <a:schemeClr val="tx1"/>
              </a:solidFill>
              <a:latin typeface="+mn-lt"/>
            </a:endParaRPr>
          </a:p>
        </p:txBody>
      </p:sp>
    </p:spTree>
    <p:extLst>
      <p:ext uri="{BB962C8B-B14F-4D97-AF65-F5344CB8AC3E}">
        <p14:creationId xmlns:p14="http://schemas.microsoft.com/office/powerpoint/2010/main" val="301603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Open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3205167"/>
            <a:ext cx="5164667" cy="5024434"/>
          </a:xfrm>
          <a:prstGeom prst="rect">
            <a:avLst/>
          </a:prstGeom>
        </p:spPr>
      </p:pic>
      <p:pic>
        <p:nvPicPr>
          <p:cNvPr id="14"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551356" y="8785892"/>
            <a:ext cx="1366440" cy="292608"/>
          </a:xfrm>
          <a:prstGeom prst="rect">
            <a:avLst/>
          </a:prstGeom>
        </p:spPr>
      </p:pic>
      <p:sp>
        <p:nvSpPr>
          <p:cNvPr id="24" name="Title 1"/>
          <p:cNvSpPr>
            <a:spLocks noGrp="1"/>
          </p:cNvSpPr>
          <p:nvPr>
            <p:ph type="title" hasCustomPrompt="1"/>
          </p:nvPr>
        </p:nvSpPr>
        <p:spPr>
          <a:xfrm>
            <a:off x="7759524" y="4059804"/>
            <a:ext cx="6870875" cy="664797"/>
          </a:xfrm>
          <a:prstGeom prst="rect">
            <a:avLst/>
          </a:prstGeom>
          <a:noFill/>
        </p:spPr>
        <p:txBody>
          <a:bodyPr wrap="square" lIns="0" tIns="0" rIns="0" bIns="0" anchor="b" anchorCtr="0">
            <a:spAutoFit/>
          </a:bodyPr>
          <a:lstStyle>
            <a:lvl1pPr>
              <a:defRPr sz="4320" spc="-60" baseline="0">
                <a:solidFill>
                  <a:srgbClr val="00B0F0"/>
                </a:solidFill>
                <a:latin typeface="+mj-lt"/>
                <a:cs typeface="Segoe UI" panose="020B0502040204020203" pitchFamily="34" charset="0"/>
              </a:defRPr>
            </a:lvl1pPr>
          </a:lstStyle>
          <a:p>
            <a:r>
              <a:rPr lang="en-US" dirty="0"/>
              <a:t>INSERT SPEAKER NAME</a:t>
            </a:r>
          </a:p>
        </p:txBody>
      </p:sp>
      <p:sp>
        <p:nvSpPr>
          <p:cNvPr id="25" name="Text Placeholder 4"/>
          <p:cNvSpPr>
            <a:spLocks noGrp="1"/>
          </p:cNvSpPr>
          <p:nvPr>
            <p:ph type="body" sz="quarter" idx="12" hasCustomPrompt="1"/>
          </p:nvPr>
        </p:nvSpPr>
        <p:spPr>
          <a:xfrm>
            <a:off x="7759525" y="5207650"/>
            <a:ext cx="5486400" cy="369332"/>
          </a:xfrm>
          <a:prstGeom prst="rect">
            <a:avLst/>
          </a:prstGeo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Speaker Designation</a:t>
            </a:r>
          </a:p>
        </p:txBody>
      </p:sp>
      <p:sp>
        <p:nvSpPr>
          <p:cNvPr id="26" name="Picture Placeholder 2"/>
          <p:cNvSpPr>
            <a:spLocks noGrp="1"/>
          </p:cNvSpPr>
          <p:nvPr>
            <p:ph type="pic" sz="quarter" idx="10"/>
          </p:nvPr>
        </p:nvSpPr>
        <p:spPr>
          <a:xfrm>
            <a:off x="4069124" y="2550041"/>
            <a:ext cx="3129517" cy="3129517"/>
          </a:xfrm>
          <a:prstGeom prst="rect">
            <a:avLst/>
          </a:prstGeom>
        </p:spPr>
        <p:txBody>
          <a:bodyPr/>
          <a:lstStyle>
            <a:lvl1pPr>
              <a:defRPr b="0" cap="none" spc="0">
                <a:ln>
                  <a:noFill/>
                </a:ln>
                <a:solidFill>
                  <a:schemeClr val="tx1"/>
                </a:solidFill>
                <a:effectLst/>
              </a:defRPr>
            </a:lvl1pPr>
          </a:lstStyle>
          <a:p>
            <a:endParaRPr lang="en-IN"/>
          </a:p>
        </p:txBody>
      </p:sp>
      <p:sp>
        <p:nvSpPr>
          <p:cNvPr id="8" name="Rectangle 7">
            <a:extLst>
              <a:ext uri="{FF2B5EF4-FFF2-40B4-BE49-F238E27FC236}">
                <a16:creationId xmlns:a16="http://schemas.microsoft.com/office/drawing/2014/main" id="{F6D051E3-9D83-4DF2-B56B-AE218D88B5D4}"/>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tx1"/>
                </a:solidFill>
                <a:latin typeface="+mn-lt"/>
              </a:rPr>
              <a:t>#</a:t>
            </a:r>
            <a:r>
              <a:rPr lang="en-US" sz="2400" dirty="0" err="1">
                <a:solidFill>
                  <a:schemeClr val="tx1"/>
                </a:solidFill>
                <a:latin typeface="+mn-lt"/>
              </a:rPr>
              <a:t>AzConfDev</a:t>
            </a:r>
            <a:endParaRPr lang="en-US" sz="2400" dirty="0">
              <a:solidFill>
                <a:schemeClr val="tx1"/>
              </a:solidFill>
              <a:latin typeface="+mn-lt"/>
            </a:endParaRPr>
          </a:p>
        </p:txBody>
      </p:sp>
    </p:spTree>
    <p:extLst>
      <p:ext uri="{BB962C8B-B14F-4D97-AF65-F5344CB8AC3E}">
        <p14:creationId xmlns:p14="http://schemas.microsoft.com/office/powerpoint/2010/main" val="13957465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11487866" y="-274740"/>
            <a:ext cx="3149599" cy="3064080"/>
          </a:xfrm>
          <a:prstGeom prst="rect">
            <a:avLst/>
          </a:prstGeom>
        </p:spPr>
      </p:pic>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15988" y="-274740"/>
            <a:ext cx="3149599" cy="3064080"/>
          </a:xfrm>
          <a:prstGeom prst="rect">
            <a:avLst/>
          </a:prstGeom>
        </p:spPr>
      </p:pic>
      <p:sp>
        <p:nvSpPr>
          <p:cNvPr id="11" name="Subtitle">
            <a:extLst>
              <a:ext uri="{FF2B5EF4-FFF2-40B4-BE49-F238E27FC236}">
                <a16:creationId xmlns:a16="http://schemas.microsoft.com/office/drawing/2014/main" id="{28BE4F9F-7DD9-49C5-B6FA-57B303B8AD7D}"/>
              </a:ext>
            </a:extLst>
          </p:cNvPr>
          <p:cNvSpPr>
            <a:spLocks noGrp="1"/>
          </p:cNvSpPr>
          <p:nvPr>
            <p:ph type="body" sz="quarter" idx="26" hasCustomPrompt="1"/>
          </p:nvPr>
        </p:nvSpPr>
        <p:spPr>
          <a:xfrm>
            <a:off x="4038883" y="640080"/>
            <a:ext cx="6549742" cy="617220"/>
          </a:xfrm>
          <a:prstGeom prst="rect">
            <a:avLst/>
          </a:prstGeom>
        </p:spPr>
        <p:txBody>
          <a:bodyPr lIns="0" tIns="0" rIns="0" bIns="0"/>
          <a:lstStyle>
            <a:lvl1pPr marL="0" indent="0" algn="ctr">
              <a:lnSpc>
                <a:spcPct val="120000"/>
              </a:lnSpc>
              <a:spcBef>
                <a:spcPts val="0"/>
              </a:spcBef>
              <a:spcAft>
                <a:spcPts val="800"/>
              </a:spcAft>
              <a:buNone/>
              <a:defRPr sz="16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2" name="Picture placeholder 1" descr="Grey zone on the slide to place a picture">
            <a:extLst>
              <a:ext uri="{FF2B5EF4-FFF2-40B4-BE49-F238E27FC236}">
                <a16:creationId xmlns:a16="http://schemas.microsoft.com/office/drawing/2014/main" id="{6CAABD57-D660-4C79-AA38-FC5543142A97}"/>
              </a:ext>
            </a:extLst>
          </p:cNvPr>
          <p:cNvSpPr>
            <a:spLocks noGrp="1"/>
          </p:cNvSpPr>
          <p:nvPr>
            <p:ph type="pic" sz="quarter" idx="19" hasCustomPrompt="1"/>
          </p:nvPr>
        </p:nvSpPr>
        <p:spPr bwMode="gray">
          <a:xfrm>
            <a:off x="699708"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3" name="Body copy for picture 1">
            <a:extLst>
              <a:ext uri="{FF2B5EF4-FFF2-40B4-BE49-F238E27FC236}">
                <a16:creationId xmlns:a16="http://schemas.microsoft.com/office/drawing/2014/main" id="{D5C06C19-8A7D-414B-8BB3-B0EA362D10BE}"/>
              </a:ext>
            </a:extLst>
          </p:cNvPr>
          <p:cNvSpPr>
            <a:spLocks noGrp="1"/>
          </p:cNvSpPr>
          <p:nvPr>
            <p:ph type="body" sz="quarter" idx="10" hasCustomPrompt="1"/>
          </p:nvPr>
        </p:nvSpPr>
        <p:spPr>
          <a:xfrm>
            <a:off x="676656"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4" name="Picture placeholder 2"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4046539"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5" name="Body copy for picture 2">
            <a:extLst>
              <a:ext uri="{FF2B5EF4-FFF2-40B4-BE49-F238E27FC236}">
                <a16:creationId xmlns:a16="http://schemas.microsoft.com/office/drawing/2014/main" id="{82DE1822-70A7-49A5-9214-66EE12554DDA}"/>
              </a:ext>
            </a:extLst>
          </p:cNvPr>
          <p:cNvSpPr>
            <a:spLocks noGrp="1"/>
          </p:cNvSpPr>
          <p:nvPr>
            <p:ph type="body" sz="quarter" idx="11" hasCustomPrompt="1"/>
          </p:nvPr>
        </p:nvSpPr>
        <p:spPr>
          <a:xfrm>
            <a:off x="4038883"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6" name="Picture placeholder 3"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7416421" y="1828801"/>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7" name="Body copy for picture 3">
            <a:extLst>
              <a:ext uri="{FF2B5EF4-FFF2-40B4-BE49-F238E27FC236}">
                <a16:creationId xmlns:a16="http://schemas.microsoft.com/office/drawing/2014/main" id="{41AC372D-E905-4AD2-85AD-64D34E4C963C}"/>
              </a:ext>
            </a:extLst>
          </p:cNvPr>
          <p:cNvSpPr>
            <a:spLocks noGrp="1"/>
          </p:cNvSpPr>
          <p:nvPr>
            <p:ph type="body" sz="quarter" idx="12" hasCustomPrompt="1"/>
          </p:nvPr>
        </p:nvSpPr>
        <p:spPr>
          <a:xfrm>
            <a:off x="7401110"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8" name="Picture placeholder 4"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10786305" y="1828801"/>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9" name="Body copy for picture 4">
            <a:extLst>
              <a:ext uri="{FF2B5EF4-FFF2-40B4-BE49-F238E27FC236}">
                <a16:creationId xmlns:a16="http://schemas.microsoft.com/office/drawing/2014/main" id="{005205C7-A900-4D24-B314-37044AC4EBAB}"/>
              </a:ext>
            </a:extLst>
          </p:cNvPr>
          <p:cNvSpPr>
            <a:spLocks noGrp="1"/>
          </p:cNvSpPr>
          <p:nvPr>
            <p:ph type="body" sz="quarter" idx="21" hasCustomPrompt="1"/>
          </p:nvPr>
        </p:nvSpPr>
        <p:spPr>
          <a:xfrm>
            <a:off x="10769600"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0" name="Picture placeholder 5" descr="Grey zone on the slide to place a picture">
            <a:extLst>
              <a:ext uri="{FF2B5EF4-FFF2-40B4-BE49-F238E27FC236}">
                <a16:creationId xmlns:a16="http://schemas.microsoft.com/office/drawing/2014/main" id="{0B79AC03-4830-4DE7-919D-992A70C9608C}"/>
              </a:ext>
            </a:extLst>
          </p:cNvPr>
          <p:cNvSpPr>
            <a:spLocks noGrp="1"/>
          </p:cNvSpPr>
          <p:nvPr>
            <p:ph type="pic" sz="quarter" idx="20" hasCustomPrompt="1"/>
          </p:nvPr>
        </p:nvSpPr>
        <p:spPr bwMode="gray">
          <a:xfrm>
            <a:off x="699708"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1" name="Body copy for picture 5">
            <a:extLst>
              <a:ext uri="{FF2B5EF4-FFF2-40B4-BE49-F238E27FC236}">
                <a16:creationId xmlns:a16="http://schemas.microsoft.com/office/drawing/2014/main" id="{447B01CB-5B1D-43B3-A428-F0E25446F476}"/>
              </a:ext>
            </a:extLst>
          </p:cNvPr>
          <p:cNvSpPr>
            <a:spLocks noGrp="1"/>
          </p:cNvSpPr>
          <p:nvPr>
            <p:ph type="body" sz="quarter" idx="22" hasCustomPrompt="1"/>
          </p:nvPr>
        </p:nvSpPr>
        <p:spPr>
          <a:xfrm>
            <a:off x="674971"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2" name="Picture placeholder 6"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4046539"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3" name="Body copy for picture 6">
            <a:extLst>
              <a:ext uri="{FF2B5EF4-FFF2-40B4-BE49-F238E27FC236}">
                <a16:creationId xmlns:a16="http://schemas.microsoft.com/office/drawing/2014/main" id="{ABC3E4A0-700C-487B-BFD0-321116EFE226}"/>
              </a:ext>
            </a:extLst>
          </p:cNvPr>
          <p:cNvSpPr>
            <a:spLocks noGrp="1"/>
          </p:cNvSpPr>
          <p:nvPr>
            <p:ph type="body" sz="quarter" idx="23" hasCustomPrompt="1"/>
          </p:nvPr>
        </p:nvSpPr>
        <p:spPr>
          <a:xfrm>
            <a:off x="4037198"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4" name="Picture placeholder 7"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7416421" y="4686300"/>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5" name="Body copy for picture 7">
            <a:extLst>
              <a:ext uri="{FF2B5EF4-FFF2-40B4-BE49-F238E27FC236}">
                <a16:creationId xmlns:a16="http://schemas.microsoft.com/office/drawing/2014/main" id="{495AEC39-3DC0-4A38-8766-4537E7E4294F}"/>
              </a:ext>
            </a:extLst>
          </p:cNvPr>
          <p:cNvSpPr>
            <a:spLocks noGrp="1"/>
          </p:cNvSpPr>
          <p:nvPr>
            <p:ph type="body" sz="quarter" idx="24" hasCustomPrompt="1"/>
          </p:nvPr>
        </p:nvSpPr>
        <p:spPr>
          <a:xfrm>
            <a:off x="7399425"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6" name="Picture placeholder 8"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10786305" y="4686300"/>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7" name="Body copy for picture 8">
            <a:extLst>
              <a:ext uri="{FF2B5EF4-FFF2-40B4-BE49-F238E27FC236}">
                <a16:creationId xmlns:a16="http://schemas.microsoft.com/office/drawing/2014/main" id="{AD9A09F5-A787-48C9-8EDA-B6219AA1684E}"/>
              </a:ext>
            </a:extLst>
          </p:cNvPr>
          <p:cNvSpPr>
            <a:spLocks noGrp="1"/>
          </p:cNvSpPr>
          <p:nvPr>
            <p:ph type="body" sz="quarter" idx="25" hasCustomPrompt="1"/>
          </p:nvPr>
        </p:nvSpPr>
        <p:spPr>
          <a:xfrm>
            <a:off x="10767915"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8" name="Rectangle 27">
            <a:extLst>
              <a:ext uri="{FF2B5EF4-FFF2-40B4-BE49-F238E27FC236}">
                <a16:creationId xmlns:a16="http://schemas.microsoft.com/office/drawing/2014/main" id="{DBE06CEC-BB81-4A39-B163-20BF2D20AE34}"/>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tx1"/>
                </a:solidFill>
                <a:latin typeface="+mn-lt"/>
              </a:rPr>
              <a:t>#</a:t>
            </a:r>
            <a:r>
              <a:rPr lang="en-US" sz="2400" dirty="0" err="1">
                <a:solidFill>
                  <a:schemeClr val="tx1"/>
                </a:solidFill>
                <a:latin typeface="+mn-lt"/>
              </a:rPr>
              <a:t>AzConfDev</a:t>
            </a:r>
            <a:endParaRPr lang="en-US" sz="2400" dirty="0">
              <a:solidFill>
                <a:schemeClr val="tx1"/>
              </a:solidFill>
              <a:latin typeface="+mn-lt"/>
            </a:endParaRPr>
          </a:p>
        </p:txBody>
      </p:sp>
    </p:spTree>
    <p:extLst>
      <p:ext uri="{BB962C8B-B14F-4D97-AF65-F5344CB8AC3E}">
        <p14:creationId xmlns:p14="http://schemas.microsoft.com/office/powerpoint/2010/main" val="1361168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3205167"/>
            <a:ext cx="5164667" cy="5024434"/>
          </a:xfrm>
          <a:prstGeom prst="rect">
            <a:avLst/>
          </a:prstGeom>
        </p:spPr>
      </p:pic>
      <p:sp>
        <p:nvSpPr>
          <p:cNvPr id="35" name="Title 1"/>
          <p:cNvSpPr>
            <a:spLocks noGrp="1"/>
          </p:cNvSpPr>
          <p:nvPr>
            <p:ph type="title" hasCustomPrompt="1"/>
          </p:nvPr>
        </p:nvSpPr>
        <p:spPr>
          <a:xfrm>
            <a:off x="7759524" y="4059804"/>
            <a:ext cx="6870875" cy="664797"/>
          </a:xfrm>
          <a:prstGeom prst="rect">
            <a:avLst/>
          </a:prstGeom>
          <a:noFill/>
        </p:spPr>
        <p:txBody>
          <a:bodyPr wrap="square" lIns="0" tIns="0" rIns="0" bIns="0" anchor="b" anchorCtr="0">
            <a:spAutoFit/>
          </a:bodyPr>
          <a:lstStyle>
            <a:lvl1pPr>
              <a:defRPr sz="4320" spc="-60" baseline="0">
                <a:solidFill>
                  <a:srgbClr val="00B0F0"/>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7759525" y="5207650"/>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4069124" y="2550041"/>
            <a:ext cx="3129517" cy="3129517"/>
          </a:xfrm>
          <a:prstGeom prst="rect">
            <a:avLst/>
          </a:prstGeom>
        </p:spPr>
        <p:txBody>
          <a:bodyPr/>
          <a:lstStyle>
            <a:lvl1pPr>
              <a:defRPr b="0" cap="none" spc="0">
                <a:ln>
                  <a:noFill/>
                </a:ln>
                <a:solidFill>
                  <a:schemeClr val="tx1"/>
                </a:solidFill>
                <a:effectLst/>
              </a:defRPr>
            </a:lvl1pPr>
          </a:lstStyle>
          <a:p>
            <a:endParaRPr lang="en-IN"/>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8" name="Rectangle 7">
            <a:extLst>
              <a:ext uri="{FF2B5EF4-FFF2-40B4-BE49-F238E27FC236}">
                <a16:creationId xmlns:a16="http://schemas.microsoft.com/office/drawing/2014/main" id="{D496E380-F174-4F8D-B7E9-12503E0F036A}"/>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bg1"/>
                </a:solidFill>
                <a:latin typeface="+mn-lt"/>
              </a:rPr>
              <a:t>#</a:t>
            </a:r>
            <a:r>
              <a:rPr lang="en-US" sz="2400" dirty="0" err="1">
                <a:solidFill>
                  <a:schemeClr val="bg1"/>
                </a:solidFill>
                <a:latin typeface="+mn-lt"/>
              </a:rPr>
              <a:t>AzConfDev</a:t>
            </a:r>
            <a:endParaRPr lang="en-US" sz="2400" dirty="0">
              <a:solidFill>
                <a:schemeClr val="bg1"/>
              </a:solidFill>
              <a:latin typeface="+mn-lt"/>
            </a:endParaRPr>
          </a:p>
        </p:txBody>
      </p:sp>
    </p:spTree>
    <p:extLst>
      <p:ext uri="{BB962C8B-B14F-4D97-AF65-F5344CB8AC3E}">
        <p14:creationId xmlns:p14="http://schemas.microsoft.com/office/powerpoint/2010/main" val="5944436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95466"/>
          </a:xfrm>
          <a:prstGeom prst="rect">
            <a:avLst/>
          </a:prstGeom>
        </p:spPr>
        <p:txBody>
          <a:bodyPr vert="horz" wrap="square" lIns="0" tIns="0" rIns="0" bIns="0" rtlCol="0" anchor="t">
            <a:spAutoFit/>
          </a:bodyPr>
          <a:lstStyle>
            <a:lvl1pPr marL="0" indent="0">
              <a:lnSpc>
                <a:spcPct val="120000"/>
              </a:lnSpc>
              <a:spcBef>
                <a:spcPts val="0"/>
              </a:spcBef>
              <a:spcAft>
                <a:spcPts val="800"/>
              </a:spcAft>
              <a:buFont typeface="Arial" panose="020B0604020202020204" pitchFamily="34" charset="0"/>
              <a:buNone/>
              <a:defRPr sz="1600" baseline="0">
                <a:solidFill>
                  <a:srgbClr val="0078D3"/>
                </a:solidFill>
              </a:defRPr>
            </a:lvl1pPr>
          </a:lstStyle>
          <a:p>
            <a:r>
              <a:rPr lang="en-US"/>
              <a:t>Click to edit Master title style</a:t>
            </a:r>
            <a:endParaRPr lang="en-US" dirty="0"/>
          </a:p>
        </p:txBody>
      </p:sp>
      <p:sp>
        <p:nvSpPr>
          <p:cNvPr id="9"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4038883" y="640080"/>
            <a:ext cx="6549742" cy="617220"/>
          </a:xfrm>
          <a:prstGeom prst="rect">
            <a:avLst/>
          </a:prstGeom>
        </p:spPr>
        <p:txBody>
          <a:bodyPr lIns="0" tIns="0" rIns="0" bIns="0"/>
          <a:lstStyle>
            <a:lvl1pPr marL="0" indent="0">
              <a:lnSpc>
                <a:spcPct val="120000"/>
              </a:lnSpc>
              <a:spcBef>
                <a:spcPts val="0"/>
              </a:spcBef>
              <a:spcAft>
                <a:spcPts val="800"/>
              </a:spcAft>
              <a:buNone/>
              <a:defRPr sz="16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0"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2" name="Body copy column 3">
            <a:extLst>
              <a:ext uri="{FF2B5EF4-FFF2-40B4-BE49-F238E27FC236}">
                <a16:creationId xmlns:a16="http://schemas.microsoft.com/office/drawing/2014/main" id="{E286D177-D5C8-4A66-B90E-67252A4119B4}"/>
              </a:ext>
            </a:extLst>
          </p:cNvPr>
          <p:cNvSpPr>
            <a:spLocks noGrp="1"/>
          </p:cNvSpPr>
          <p:nvPr>
            <p:ph type="body" sz="quarter" idx="12" hasCustomPrompt="1"/>
          </p:nvPr>
        </p:nvSpPr>
        <p:spPr>
          <a:xfrm>
            <a:off x="7401110"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Body copy column 4">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10769600"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pic>
        <p:nvPicPr>
          <p:cNvPr id="14" name="Microsoft logo">
            <a:extLst>
              <a:ext uri="{FF2B5EF4-FFF2-40B4-BE49-F238E27FC236}">
                <a16:creationId xmlns:a16="http://schemas.microsoft.com/office/drawing/2014/main" id="{9EFD75ED-509A-45A1-BCDF-8A5A35F3EE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822497" y="7088436"/>
            <a:ext cx="2565626" cy="1149931"/>
          </a:xfrm>
          <a:prstGeom prst="rect">
            <a:avLst/>
          </a:prstGeom>
        </p:spPr>
      </p:pic>
    </p:spTree>
    <p:extLst>
      <p:ext uri="{BB962C8B-B14F-4D97-AF65-F5344CB8AC3E}">
        <p14:creationId xmlns:p14="http://schemas.microsoft.com/office/powerpoint/2010/main" val="6359360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2910649"/>
            <a:ext cx="5001464" cy="1329595"/>
          </a:xfrm>
          <a:prstGeom prst="rect">
            <a:avLst/>
          </a:prstGeo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7" name="Rectangle 6">
            <a:extLst>
              <a:ext uri="{FF2B5EF4-FFF2-40B4-BE49-F238E27FC236}">
                <a16:creationId xmlns:a16="http://schemas.microsoft.com/office/drawing/2014/main" id="{9526B097-63C3-419A-93E5-F91E4F3C4A9B}"/>
              </a:ext>
            </a:extLst>
          </p:cNvPr>
          <p:cNvSpPr/>
          <p:nvPr userDrawn="1"/>
        </p:nvSpPr>
        <p:spPr bwMode="auto">
          <a:xfrm>
            <a:off x="10189029" y="1"/>
            <a:ext cx="4441369" cy="8239124"/>
          </a:xfrm>
          <a:prstGeom prst="rect">
            <a:avLst/>
          </a:prstGeom>
          <a:solidFill>
            <a:srgbClr val="DF6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C4AFC540-6EBD-45F3-B3EB-73811274CAAA}"/>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307492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2910649"/>
            <a:ext cx="5001464" cy="1329595"/>
          </a:xfrm>
          <a:prstGeom prst="rect">
            <a:avLst/>
          </a:prstGeo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E61CAF9C-1424-4DF4-B5B1-F864DD5E2E14}"/>
              </a:ext>
            </a:extLst>
          </p:cNvPr>
          <p:cNvSpPr/>
          <p:nvPr userDrawn="1"/>
        </p:nvSpPr>
        <p:spPr bwMode="auto">
          <a:xfrm>
            <a:off x="10189029" y="1"/>
            <a:ext cx="4441369" cy="823912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B760E89-0CB5-4095-9B9F-C18D589546B7}"/>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1480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041" y="2430780"/>
            <a:ext cx="4994377" cy="1329595"/>
          </a:xfrm>
          <a:prstGeom prst="rect">
            <a:avLst/>
          </a:prstGeom>
        </p:spPr>
        <p:txBody>
          <a:bodyPr wrap="square" rIns="0" anchor="b">
            <a:spAutoFit/>
          </a:bodyPr>
          <a:lstStyle>
            <a:lvl1pPr>
              <a:lnSpc>
                <a:spcPct val="100000"/>
              </a:lnSpc>
              <a:defRPr sz="4320" b="0" spc="-5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01041" y="4242650"/>
            <a:ext cx="4994910" cy="369332"/>
          </a:xfrm>
          <a:prstGeom prst="rect">
            <a:avLst/>
          </a:prstGeom>
        </p:spPr>
        <p:txBody>
          <a:bodyPr/>
          <a:lstStyle>
            <a:lvl1pPr marL="0" indent="0">
              <a:buNone/>
              <a:defRPr sz="2400">
                <a:latin typeface="+mn-lt"/>
              </a:defRPr>
            </a:lvl1pPr>
            <a:lvl2pPr marL="274320" indent="0">
              <a:buNone/>
              <a:defRPr/>
            </a:lvl2pPr>
            <a:lvl3pPr marL="548640" indent="0">
              <a:buNone/>
              <a:defRPr/>
            </a:lvl3pPr>
            <a:lvl4pPr marL="794386" indent="0">
              <a:buNone/>
              <a:defRPr/>
            </a:lvl4pPr>
            <a:lvl5pPr marL="102679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400800" y="0"/>
            <a:ext cx="8229600" cy="82296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92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35594654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FC042C-E8B2-4EF7-A524-D98B1F04F4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11614" y="116597"/>
            <a:ext cx="1935200" cy="1146499"/>
          </a:xfrm>
          <a:prstGeom prst="rect">
            <a:avLst/>
          </a:prstGeom>
        </p:spPr>
      </p:pic>
      <p:sp>
        <p:nvSpPr>
          <p:cNvPr id="4" name="Title 1">
            <a:extLst>
              <a:ext uri="{FF2B5EF4-FFF2-40B4-BE49-F238E27FC236}">
                <a16:creationId xmlns:a16="http://schemas.microsoft.com/office/drawing/2014/main" id="{CD0E37DD-FBE5-4668-90D9-53CD94F79EBF}"/>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tx1"/>
                </a:solidFill>
                <a:effectLst/>
                <a:latin typeface="+mj-lt"/>
                <a:ea typeface="+mn-ea"/>
                <a:cs typeface="Segoe UI" pitchFamily="34" charset="0"/>
              </a:defRPr>
            </a:lvl1pPr>
          </a:lstStyle>
          <a:p>
            <a:r>
              <a:rPr lang="en-US" dirty="0"/>
              <a:t>Content</a:t>
            </a:r>
          </a:p>
        </p:txBody>
      </p:sp>
      <p:sp>
        <p:nvSpPr>
          <p:cNvPr id="2" name="Rectangle 1">
            <a:extLst>
              <a:ext uri="{FF2B5EF4-FFF2-40B4-BE49-F238E27FC236}">
                <a16:creationId xmlns:a16="http://schemas.microsoft.com/office/drawing/2014/main" id="{553B134E-9FF8-4F97-9515-9212D0FBE433}"/>
              </a:ext>
            </a:extLst>
          </p:cNvPr>
          <p:cNvSpPr/>
          <p:nvPr userDrawn="1"/>
        </p:nvSpPr>
        <p:spPr>
          <a:xfrm>
            <a:off x="12856314" y="7568233"/>
            <a:ext cx="1590500" cy="400110"/>
          </a:xfrm>
          <a:prstGeom prst="rect">
            <a:avLst/>
          </a:prstGeom>
        </p:spPr>
        <p:txBody>
          <a:bodyPr wrap="none">
            <a:spAutoFit/>
          </a:bodyPr>
          <a:lstStyle/>
          <a:p>
            <a:pPr marL="92075" indent="-92075"/>
            <a:r>
              <a:rPr lang="en-US" sz="2000" dirty="0">
                <a:solidFill>
                  <a:schemeClr val="tx1"/>
                </a:solidFill>
                <a:latin typeface="+mn-lt"/>
              </a:rPr>
              <a:t>#</a:t>
            </a:r>
            <a:r>
              <a:rPr lang="en-US" sz="2000" dirty="0" err="1">
                <a:solidFill>
                  <a:schemeClr val="tx1"/>
                </a:solidFill>
                <a:latin typeface="+mn-lt"/>
              </a:rPr>
              <a:t>AzConfDev</a:t>
            </a:r>
            <a:endParaRPr lang="en-US" sz="2000" dirty="0">
              <a:solidFill>
                <a:schemeClr val="tx1"/>
              </a:solidFill>
              <a:latin typeface="+mn-lt"/>
            </a:endParaRPr>
          </a:p>
        </p:txBody>
      </p:sp>
    </p:spTree>
    <p:extLst>
      <p:ext uri="{BB962C8B-B14F-4D97-AF65-F5344CB8AC3E}">
        <p14:creationId xmlns:p14="http://schemas.microsoft.com/office/powerpoint/2010/main" val="365754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pic>
        <p:nvPicPr>
          <p:cNvPr id="5" name="Picture 4">
            <a:extLst>
              <a:ext uri="{FF2B5EF4-FFF2-40B4-BE49-F238E27FC236}">
                <a16:creationId xmlns:a16="http://schemas.microsoft.com/office/drawing/2014/main" id="{78BC2F7D-9070-48BE-AE36-23473C66856D}"/>
              </a:ext>
            </a:extLst>
          </p:cNvPr>
          <p:cNvPicPr>
            <a:picLocks noChangeAspect="1"/>
          </p:cNvPicPr>
          <p:nvPr userDrawn="1"/>
        </p:nvPicPr>
        <p:blipFill>
          <a:blip r:embed="rId2"/>
          <a:stretch>
            <a:fillRect/>
          </a:stretch>
        </p:blipFill>
        <p:spPr>
          <a:xfrm>
            <a:off x="11675059" y="5142116"/>
            <a:ext cx="2086869" cy="3167922"/>
          </a:xfrm>
          <a:prstGeom prst="rect">
            <a:avLst/>
          </a:prstGeom>
        </p:spPr>
      </p:pic>
      <p:pic>
        <p:nvPicPr>
          <p:cNvPr id="6" name="Picture 5">
            <a:extLst>
              <a:ext uri="{FF2B5EF4-FFF2-40B4-BE49-F238E27FC236}">
                <a16:creationId xmlns:a16="http://schemas.microsoft.com/office/drawing/2014/main" id="{FD009536-A98E-4894-84E4-325F847057D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11614" y="116597"/>
            <a:ext cx="1935200" cy="1146499"/>
          </a:xfrm>
          <a:prstGeom prst="rect">
            <a:avLst/>
          </a:prstGeom>
        </p:spPr>
      </p:pic>
      <p:sp>
        <p:nvSpPr>
          <p:cNvPr id="2" name="Rectangle 1">
            <a:extLst>
              <a:ext uri="{FF2B5EF4-FFF2-40B4-BE49-F238E27FC236}">
                <a16:creationId xmlns:a16="http://schemas.microsoft.com/office/drawing/2014/main" id="{8173C63C-EDEC-45E4-AA65-49EACFF89FC1}"/>
              </a:ext>
            </a:extLst>
          </p:cNvPr>
          <p:cNvSpPr/>
          <p:nvPr userDrawn="1"/>
        </p:nvSpPr>
        <p:spPr>
          <a:xfrm>
            <a:off x="282436" y="7608994"/>
            <a:ext cx="1590500" cy="400110"/>
          </a:xfrm>
          <a:prstGeom prst="rect">
            <a:avLst/>
          </a:prstGeom>
        </p:spPr>
        <p:txBody>
          <a:bodyPr wrap="none">
            <a:spAutoFit/>
          </a:bodyPr>
          <a:lstStyle/>
          <a:p>
            <a:pPr marL="92075" indent="-92075"/>
            <a:r>
              <a:rPr lang="en-US" sz="2000" dirty="0">
                <a:solidFill>
                  <a:schemeClr val="tx1"/>
                </a:solidFill>
                <a:latin typeface="+mn-lt"/>
              </a:rPr>
              <a:t>#</a:t>
            </a:r>
            <a:r>
              <a:rPr lang="en-US" sz="2000" dirty="0" err="1">
                <a:solidFill>
                  <a:schemeClr val="tx1"/>
                </a:solidFill>
                <a:latin typeface="+mn-lt"/>
              </a:rPr>
              <a:t>AzConfDev</a:t>
            </a:r>
            <a:endParaRPr lang="en-US" sz="2000" dirty="0">
              <a:solidFill>
                <a:schemeClr val="tx1"/>
              </a:solidFill>
              <a:latin typeface="+mn-lt"/>
            </a:endParaRPr>
          </a:p>
        </p:txBody>
      </p:sp>
    </p:spTree>
    <p:extLst>
      <p:ext uri="{BB962C8B-B14F-4D97-AF65-F5344CB8AC3E}">
        <p14:creationId xmlns:p14="http://schemas.microsoft.com/office/powerpoint/2010/main" val="3302907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a:off x="19050" y="1020160"/>
            <a:ext cx="3582219" cy="6762285"/>
          </a:xfrm>
          <a:prstGeom prst="rect">
            <a:avLst/>
          </a:prstGeom>
        </p:spPr>
      </p:pic>
      <p:sp>
        <p:nvSpPr>
          <p:cNvPr id="9" name="Title 1"/>
          <p:cNvSpPr>
            <a:spLocks noGrp="1"/>
          </p:cNvSpPr>
          <p:nvPr>
            <p:ph type="title" hasCustomPrompt="1"/>
          </p:nvPr>
        </p:nvSpPr>
        <p:spPr>
          <a:xfrm>
            <a:off x="3657600" y="3575733"/>
            <a:ext cx="10972800" cy="664798"/>
          </a:xfrm>
          <a:prstGeom prst="rect">
            <a:avLst/>
          </a:prstGeom>
          <a:noFill/>
        </p:spPr>
        <p:txBody>
          <a:bodyPr lIns="0" tIns="0" rIns="0" bIns="0" anchor="b" anchorCtr="0">
            <a:spAutoFit/>
          </a:bodyPr>
          <a:lstStyle>
            <a:lvl1pPr>
              <a:defRPr sz="4320" spc="-6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3657600" y="4754881"/>
            <a:ext cx="109728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BE376EAC-8951-437D-B780-9EE6C843334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11614" y="116597"/>
            <a:ext cx="1935200" cy="1146499"/>
          </a:xfrm>
          <a:prstGeom prst="rect">
            <a:avLst/>
          </a:prstGeom>
        </p:spPr>
      </p:pic>
    </p:spTree>
    <p:extLst>
      <p:ext uri="{BB962C8B-B14F-4D97-AF65-F5344CB8AC3E}">
        <p14:creationId xmlns:p14="http://schemas.microsoft.com/office/powerpoint/2010/main" val="351879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F6CC-835C-482D-8776-B81CAEF680A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A85922-E542-4BF1-B59F-351D426E12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93591A-0B2A-4D42-BA09-5BB3C3094DAC}"/>
              </a:ext>
            </a:extLst>
          </p:cNvPr>
          <p:cNvSpPr>
            <a:spLocks noGrp="1"/>
          </p:cNvSpPr>
          <p:nvPr>
            <p:ph type="dt" sz="half" idx="10"/>
          </p:nvPr>
        </p:nvSpPr>
        <p:spPr/>
        <p:txBody>
          <a:bodyPr/>
          <a:lstStyle/>
          <a:p>
            <a:fld id="{78F1BAC5-E44F-4869-9257-D3E0868F32E1}" type="datetimeFigureOut">
              <a:rPr lang="en-GB" smtClean="0"/>
              <a:t>05/12/2020</a:t>
            </a:fld>
            <a:endParaRPr lang="en-GB"/>
          </a:p>
        </p:txBody>
      </p:sp>
      <p:sp>
        <p:nvSpPr>
          <p:cNvPr id="5" name="Footer Placeholder 4">
            <a:extLst>
              <a:ext uri="{FF2B5EF4-FFF2-40B4-BE49-F238E27FC236}">
                <a16:creationId xmlns:a16="http://schemas.microsoft.com/office/drawing/2014/main" id="{0B0E1038-F86A-4738-8D28-ECFE126FD1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FD5119-42DF-47F5-99F1-EE26E18602D4}"/>
              </a:ext>
            </a:extLst>
          </p:cNvPr>
          <p:cNvSpPr>
            <a:spLocks noGrp="1"/>
          </p:cNvSpPr>
          <p:nvPr>
            <p:ph type="sldNum" sz="quarter" idx="12"/>
          </p:nvPr>
        </p:nvSpPr>
        <p:spPr/>
        <p:txBody>
          <a:bodyPr/>
          <a:lstStyle/>
          <a:p>
            <a:fld id="{D32918CE-1231-4558-BE07-9CC3D1D0D310}" type="slidenum">
              <a:rPr lang="en-GB" smtClean="0"/>
              <a:t>‹#›</a:t>
            </a:fld>
            <a:endParaRPr lang="en-GB"/>
          </a:p>
        </p:txBody>
      </p:sp>
    </p:spTree>
    <p:extLst>
      <p:ext uri="{BB962C8B-B14F-4D97-AF65-F5344CB8AC3E}">
        <p14:creationId xmlns:p14="http://schemas.microsoft.com/office/powerpoint/2010/main" val="3221645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61F7-A8E8-46A0-8A03-0D7C1C9AC359}"/>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GB"/>
          </a:p>
        </p:txBody>
      </p:sp>
      <p:sp>
        <p:nvSpPr>
          <p:cNvPr id="3" name="Subtitle 2">
            <a:extLst>
              <a:ext uri="{FF2B5EF4-FFF2-40B4-BE49-F238E27FC236}">
                <a16:creationId xmlns:a16="http://schemas.microsoft.com/office/drawing/2014/main" id="{AF4CD132-8FE5-47F7-87BD-B9865CFF743D}"/>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A988FFB-09EB-4A0E-B0AD-E866714E28FA}"/>
              </a:ext>
            </a:extLst>
          </p:cNvPr>
          <p:cNvSpPr>
            <a:spLocks noGrp="1"/>
          </p:cNvSpPr>
          <p:nvPr>
            <p:ph type="dt" sz="half" idx="10"/>
          </p:nvPr>
        </p:nvSpPr>
        <p:spPr/>
        <p:txBody>
          <a:bodyPr/>
          <a:lstStyle/>
          <a:p>
            <a:fld id="{78F1BAC5-E44F-4869-9257-D3E0868F32E1}" type="datetimeFigureOut">
              <a:rPr lang="en-GB" smtClean="0"/>
              <a:t>05/12/2020</a:t>
            </a:fld>
            <a:endParaRPr lang="en-GB"/>
          </a:p>
        </p:txBody>
      </p:sp>
      <p:sp>
        <p:nvSpPr>
          <p:cNvPr id="5" name="Footer Placeholder 4">
            <a:extLst>
              <a:ext uri="{FF2B5EF4-FFF2-40B4-BE49-F238E27FC236}">
                <a16:creationId xmlns:a16="http://schemas.microsoft.com/office/drawing/2014/main" id="{89838CD2-53A8-49F5-8930-14E79D6716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5E3942-90EA-4D07-A4B2-E2B6EE3C87C0}"/>
              </a:ext>
            </a:extLst>
          </p:cNvPr>
          <p:cNvSpPr>
            <a:spLocks noGrp="1"/>
          </p:cNvSpPr>
          <p:nvPr>
            <p:ph type="sldNum" sz="quarter" idx="12"/>
          </p:nvPr>
        </p:nvSpPr>
        <p:spPr/>
        <p:txBody>
          <a:bodyPr/>
          <a:lstStyle/>
          <a:p>
            <a:fld id="{D32918CE-1231-4558-BE07-9CC3D1D0D310}" type="slidenum">
              <a:rPr lang="en-GB" smtClean="0"/>
              <a:t>‹#›</a:t>
            </a:fld>
            <a:endParaRPr lang="en-GB"/>
          </a:p>
        </p:txBody>
      </p:sp>
    </p:spTree>
    <p:extLst>
      <p:ext uri="{BB962C8B-B14F-4D97-AF65-F5344CB8AC3E}">
        <p14:creationId xmlns:p14="http://schemas.microsoft.com/office/powerpoint/2010/main" val="32226017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34132" y="2223669"/>
            <a:ext cx="5130541" cy="3113668"/>
          </a:xfrm>
          <a:prstGeom prst="rect">
            <a:avLst/>
          </a:prstGeom>
        </p:spPr>
      </p:pic>
      <p:pic>
        <p:nvPicPr>
          <p:cNvPr id="5"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9854051" y="6929917"/>
            <a:ext cx="1818473" cy="389462"/>
          </a:xfrm>
          <a:prstGeom prst="rect">
            <a:avLst/>
          </a:prstGeom>
        </p:spPr>
      </p:pic>
      <p:sp>
        <p:nvSpPr>
          <p:cNvPr id="6" name="Titre 1">
            <a:extLst>
              <a:ext uri="{FF2B5EF4-FFF2-40B4-BE49-F238E27FC236}">
                <a16:creationId xmlns:a16="http://schemas.microsoft.com/office/drawing/2014/main" id="{DBA261B3-E3B1-48EE-A575-C1DFAA4A3D19}"/>
              </a:ext>
            </a:extLst>
          </p:cNvPr>
          <p:cNvSpPr txBox="1">
            <a:spLocks/>
          </p:cNvSpPr>
          <p:nvPr userDrawn="1"/>
        </p:nvSpPr>
        <p:spPr>
          <a:xfrm>
            <a:off x="9747371" y="6491530"/>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tx1"/>
                </a:solidFill>
                <a:latin typeface="+mn-lt"/>
              </a:rPr>
              <a:t>Sponsored by</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l="-2410" r="1"/>
          <a:stretch/>
        </p:blipFill>
        <p:spPr>
          <a:xfrm>
            <a:off x="0" y="1020160"/>
            <a:ext cx="3582219" cy="6762285"/>
          </a:xfrm>
          <a:prstGeom prst="rect">
            <a:avLst/>
          </a:prstGeom>
        </p:spPr>
      </p:pic>
    </p:spTree>
    <p:extLst>
      <p:ext uri="{BB962C8B-B14F-4D97-AF65-F5344CB8AC3E}">
        <p14:creationId xmlns:p14="http://schemas.microsoft.com/office/powerpoint/2010/main" val="4006588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8 images">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11487866" y="-274740"/>
            <a:ext cx="3149599" cy="3064080"/>
          </a:xfrm>
          <a:prstGeom prst="rect">
            <a:avLst/>
          </a:prstGeom>
        </p:spPr>
      </p:pic>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15988" y="-274740"/>
            <a:ext cx="3149599" cy="3064080"/>
          </a:xfrm>
          <a:prstGeom prst="rect">
            <a:avLst/>
          </a:prstGeom>
        </p:spPr>
      </p:pic>
      <p:sp>
        <p:nvSpPr>
          <p:cNvPr id="28" name="Subtitle">
            <a:extLst>
              <a:ext uri="{FF2B5EF4-FFF2-40B4-BE49-F238E27FC236}">
                <a16:creationId xmlns:a16="http://schemas.microsoft.com/office/drawing/2014/main" id="{28BE4F9F-7DD9-49C5-B6FA-57B303B8AD7D}"/>
              </a:ext>
            </a:extLst>
          </p:cNvPr>
          <p:cNvSpPr>
            <a:spLocks noGrp="1"/>
          </p:cNvSpPr>
          <p:nvPr>
            <p:ph type="body" sz="quarter" idx="26" hasCustomPrompt="1"/>
          </p:nvPr>
        </p:nvSpPr>
        <p:spPr>
          <a:xfrm>
            <a:off x="4038883" y="640080"/>
            <a:ext cx="6549742" cy="617220"/>
          </a:xfrm>
          <a:prstGeom prst="rect">
            <a:avLst/>
          </a:prstGeom>
        </p:spPr>
        <p:txBody>
          <a:bodyPr lIns="0" tIns="0" rIns="0" bIns="0"/>
          <a:lstStyle>
            <a:lvl1pPr marL="0" algn="ctr">
              <a:lnSpc>
                <a:spcPct val="120000"/>
              </a:lnSpc>
              <a:spcBef>
                <a:spcPts val="0"/>
              </a:spcBef>
              <a:spcAft>
                <a:spcPts val="800"/>
              </a:spcAft>
              <a:defRPr sz="16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2" name="Picture placeholder 1" descr="Grey zone on the slide to place a picture">
            <a:extLst>
              <a:ext uri="{FF2B5EF4-FFF2-40B4-BE49-F238E27FC236}">
                <a16:creationId xmlns:a16="http://schemas.microsoft.com/office/drawing/2014/main" id="{6CAABD57-D660-4C79-AA38-FC5543142A97}"/>
              </a:ext>
            </a:extLst>
          </p:cNvPr>
          <p:cNvSpPr>
            <a:spLocks noGrp="1"/>
          </p:cNvSpPr>
          <p:nvPr>
            <p:ph type="pic" sz="quarter" idx="19" hasCustomPrompt="1"/>
          </p:nvPr>
        </p:nvSpPr>
        <p:spPr bwMode="gray">
          <a:xfrm>
            <a:off x="699708"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0" name="Body copy for picture 1">
            <a:extLst>
              <a:ext uri="{FF2B5EF4-FFF2-40B4-BE49-F238E27FC236}">
                <a16:creationId xmlns:a16="http://schemas.microsoft.com/office/drawing/2014/main" id="{D5C06C19-8A7D-414B-8BB3-B0EA362D10BE}"/>
              </a:ext>
            </a:extLst>
          </p:cNvPr>
          <p:cNvSpPr>
            <a:spLocks noGrp="1"/>
          </p:cNvSpPr>
          <p:nvPr>
            <p:ph type="body" sz="quarter" idx="10" hasCustomPrompt="1"/>
          </p:nvPr>
        </p:nvSpPr>
        <p:spPr>
          <a:xfrm>
            <a:off x="676656" y="36278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Picture placeholder 2"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4046539"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1" name="Body copy for picture 2">
            <a:extLst>
              <a:ext uri="{FF2B5EF4-FFF2-40B4-BE49-F238E27FC236}">
                <a16:creationId xmlns:a16="http://schemas.microsoft.com/office/drawing/2014/main" id="{82DE1822-70A7-49A5-9214-66EE12554DDA}"/>
              </a:ext>
            </a:extLst>
          </p:cNvPr>
          <p:cNvSpPr>
            <a:spLocks noGrp="1"/>
          </p:cNvSpPr>
          <p:nvPr>
            <p:ph type="body" sz="quarter" idx="11" hasCustomPrompt="1"/>
          </p:nvPr>
        </p:nvSpPr>
        <p:spPr>
          <a:xfrm>
            <a:off x="4038883" y="36278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5" name="Picture placeholder 3"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7416421" y="1828801"/>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2" name="Body copy for picture 3">
            <a:extLst>
              <a:ext uri="{FF2B5EF4-FFF2-40B4-BE49-F238E27FC236}">
                <a16:creationId xmlns:a16="http://schemas.microsoft.com/office/drawing/2014/main" id="{41AC372D-E905-4AD2-85AD-64D34E4C963C}"/>
              </a:ext>
            </a:extLst>
          </p:cNvPr>
          <p:cNvSpPr>
            <a:spLocks noGrp="1"/>
          </p:cNvSpPr>
          <p:nvPr>
            <p:ph type="body" sz="quarter" idx="12" hasCustomPrompt="1"/>
          </p:nvPr>
        </p:nvSpPr>
        <p:spPr>
          <a:xfrm>
            <a:off x="7401110" y="36278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7" name="Picture placeholder 4"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10786305" y="1828801"/>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3" name="Body copy for picture 4">
            <a:extLst>
              <a:ext uri="{FF2B5EF4-FFF2-40B4-BE49-F238E27FC236}">
                <a16:creationId xmlns:a16="http://schemas.microsoft.com/office/drawing/2014/main" id="{005205C7-A900-4D24-B314-37044AC4EBAB}"/>
              </a:ext>
            </a:extLst>
          </p:cNvPr>
          <p:cNvSpPr>
            <a:spLocks noGrp="1"/>
          </p:cNvSpPr>
          <p:nvPr>
            <p:ph type="body" sz="quarter" idx="21" hasCustomPrompt="1"/>
          </p:nvPr>
        </p:nvSpPr>
        <p:spPr>
          <a:xfrm>
            <a:off x="10769600" y="36278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9" name="Picture placeholder 5" descr="Grey zone on the slide to place a picture">
            <a:extLst>
              <a:ext uri="{FF2B5EF4-FFF2-40B4-BE49-F238E27FC236}">
                <a16:creationId xmlns:a16="http://schemas.microsoft.com/office/drawing/2014/main" id="{0B79AC03-4830-4DE7-919D-992A70C9608C}"/>
              </a:ext>
            </a:extLst>
          </p:cNvPr>
          <p:cNvSpPr>
            <a:spLocks noGrp="1"/>
          </p:cNvSpPr>
          <p:nvPr>
            <p:ph type="pic" sz="quarter" idx="20" hasCustomPrompt="1"/>
          </p:nvPr>
        </p:nvSpPr>
        <p:spPr bwMode="gray">
          <a:xfrm>
            <a:off x="699708"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4" name="Body copy for picture 5">
            <a:extLst>
              <a:ext uri="{FF2B5EF4-FFF2-40B4-BE49-F238E27FC236}">
                <a16:creationId xmlns:a16="http://schemas.microsoft.com/office/drawing/2014/main" id="{447B01CB-5B1D-43B3-A428-F0E25446F476}"/>
              </a:ext>
            </a:extLst>
          </p:cNvPr>
          <p:cNvSpPr>
            <a:spLocks noGrp="1"/>
          </p:cNvSpPr>
          <p:nvPr>
            <p:ph type="body" sz="quarter" idx="22" hasCustomPrompt="1"/>
          </p:nvPr>
        </p:nvSpPr>
        <p:spPr>
          <a:xfrm>
            <a:off x="674971" y="64853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4" name="Picture placeholder 6"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4046539"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5" name="Body copy for picture 6">
            <a:extLst>
              <a:ext uri="{FF2B5EF4-FFF2-40B4-BE49-F238E27FC236}">
                <a16:creationId xmlns:a16="http://schemas.microsoft.com/office/drawing/2014/main" id="{ABC3E4A0-700C-487B-BFD0-321116EFE226}"/>
              </a:ext>
            </a:extLst>
          </p:cNvPr>
          <p:cNvSpPr>
            <a:spLocks noGrp="1"/>
          </p:cNvSpPr>
          <p:nvPr>
            <p:ph type="body" sz="quarter" idx="23" hasCustomPrompt="1"/>
          </p:nvPr>
        </p:nvSpPr>
        <p:spPr>
          <a:xfrm>
            <a:off x="4037198" y="64853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6" name="Picture placeholder 7"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7416421" y="4686300"/>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6" name="Body copy for picture 7">
            <a:extLst>
              <a:ext uri="{FF2B5EF4-FFF2-40B4-BE49-F238E27FC236}">
                <a16:creationId xmlns:a16="http://schemas.microsoft.com/office/drawing/2014/main" id="{495AEC39-3DC0-4A38-8766-4537E7E4294F}"/>
              </a:ext>
            </a:extLst>
          </p:cNvPr>
          <p:cNvSpPr>
            <a:spLocks noGrp="1"/>
          </p:cNvSpPr>
          <p:nvPr>
            <p:ph type="body" sz="quarter" idx="24" hasCustomPrompt="1"/>
          </p:nvPr>
        </p:nvSpPr>
        <p:spPr>
          <a:xfrm>
            <a:off x="7399425" y="64853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8" name="Picture placeholder 8"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10786305" y="4686300"/>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7" name="Body copy for picture 8">
            <a:extLst>
              <a:ext uri="{FF2B5EF4-FFF2-40B4-BE49-F238E27FC236}">
                <a16:creationId xmlns:a16="http://schemas.microsoft.com/office/drawing/2014/main" id="{AD9A09F5-A787-48C9-8EDA-B6219AA1684E}"/>
              </a:ext>
            </a:extLst>
          </p:cNvPr>
          <p:cNvSpPr>
            <a:spLocks noGrp="1"/>
          </p:cNvSpPr>
          <p:nvPr>
            <p:ph type="body" sz="quarter" idx="25" hasCustomPrompt="1"/>
          </p:nvPr>
        </p:nvSpPr>
        <p:spPr>
          <a:xfrm>
            <a:off x="10767915" y="64853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31" name="Rectangle 30">
            <a:extLst>
              <a:ext uri="{FF2B5EF4-FFF2-40B4-BE49-F238E27FC236}">
                <a16:creationId xmlns:a16="http://schemas.microsoft.com/office/drawing/2014/main" id="{ABF6016B-EED4-4673-A045-788D0A4E0072}"/>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bg1"/>
                </a:solidFill>
                <a:latin typeface="+mn-lt"/>
              </a:rPr>
              <a:t>#</a:t>
            </a:r>
            <a:r>
              <a:rPr lang="en-US" sz="2400" dirty="0" err="1">
                <a:solidFill>
                  <a:schemeClr val="bg1"/>
                </a:solidFill>
                <a:latin typeface="+mn-lt"/>
              </a:rPr>
              <a:t>AzConfDev</a:t>
            </a:r>
            <a:endParaRPr lang="en-US" sz="2400" dirty="0">
              <a:solidFill>
                <a:schemeClr val="bg1"/>
              </a:solidFill>
              <a:latin typeface="+mn-lt"/>
            </a:endParaRPr>
          </a:p>
        </p:txBody>
      </p:sp>
    </p:spTree>
    <p:extLst>
      <p:ext uri="{BB962C8B-B14F-4D97-AF65-F5344CB8AC3E}">
        <p14:creationId xmlns:p14="http://schemas.microsoft.com/office/powerpoint/2010/main" val="253346911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penin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a:off x="0" y="0"/>
            <a:ext cx="5633884" cy="8229600"/>
          </a:xfrm>
          <a:prstGeom prst="rect">
            <a:avLst/>
          </a:prstGeom>
        </p:spPr>
      </p:pic>
      <p:pic>
        <p:nvPicPr>
          <p:cNvPr id="7" name="MS logo white - EMF" descr="Microsoft logo white text version">
            <a:extLst>
              <a:ext uri="{FF2B5EF4-FFF2-40B4-BE49-F238E27FC236}">
                <a16:creationId xmlns:a16="http://schemas.microsoft.com/office/drawing/2014/main" id="{F5563BBB-18DF-4D03-A458-75F8F20F5F4D}"/>
              </a:ext>
            </a:extLst>
          </p:cNvPr>
          <p:cNvPicPr>
            <a:picLocks noChangeAspect="1"/>
          </p:cNvPicPr>
          <p:nvPr userDrawn="1"/>
        </p:nvPicPr>
        <p:blipFill>
          <a:blip r:embed="rId3"/>
          <a:stretch>
            <a:fillRect/>
          </a:stretch>
        </p:blipFill>
        <p:spPr bwMode="black">
          <a:xfrm>
            <a:off x="12531937" y="7534074"/>
            <a:ext cx="1818473" cy="389462"/>
          </a:xfrm>
          <a:prstGeom prst="rect">
            <a:avLst/>
          </a:prstGeom>
        </p:spPr>
      </p:pic>
      <p:sp>
        <p:nvSpPr>
          <p:cNvPr id="8" name="Titre 1">
            <a:extLst>
              <a:ext uri="{FF2B5EF4-FFF2-40B4-BE49-F238E27FC236}">
                <a16:creationId xmlns:a16="http://schemas.microsoft.com/office/drawing/2014/main" id="{2ECC85AB-3807-46E8-840D-0EDC71F1DDC9}"/>
              </a:ext>
            </a:extLst>
          </p:cNvPr>
          <p:cNvSpPr txBox="1">
            <a:spLocks/>
          </p:cNvSpPr>
          <p:nvPr userDrawn="1"/>
        </p:nvSpPr>
        <p:spPr>
          <a:xfrm>
            <a:off x="12425257" y="7095687"/>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tx1"/>
                </a:solidFill>
                <a:latin typeface="+mn-lt"/>
              </a:rPr>
              <a:t>Sponsored by</a:t>
            </a:r>
          </a:p>
        </p:txBody>
      </p:sp>
      <p:pic>
        <p:nvPicPr>
          <p:cNvPr id="9" name="Picture 8">
            <a:extLst>
              <a:ext uri="{FF2B5EF4-FFF2-40B4-BE49-F238E27FC236}">
                <a16:creationId xmlns:a16="http://schemas.microsoft.com/office/drawing/2014/main" id="{ABD8ED35-7F96-4388-8EB0-E6FE2273EE1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44255" y="2025049"/>
            <a:ext cx="6002173" cy="3486926"/>
          </a:xfrm>
          <a:prstGeom prst="rect">
            <a:avLst/>
          </a:prstGeom>
        </p:spPr>
      </p:pic>
      <p:sp>
        <p:nvSpPr>
          <p:cNvPr id="2" name="Rectangle 1">
            <a:extLst>
              <a:ext uri="{FF2B5EF4-FFF2-40B4-BE49-F238E27FC236}">
                <a16:creationId xmlns:a16="http://schemas.microsoft.com/office/drawing/2014/main" id="{F06A8565-76FB-48FC-A497-0A89402218C4}"/>
              </a:ext>
            </a:extLst>
          </p:cNvPr>
          <p:cNvSpPr/>
          <p:nvPr userDrawn="1"/>
        </p:nvSpPr>
        <p:spPr>
          <a:xfrm>
            <a:off x="12694594" y="171321"/>
            <a:ext cx="1590500" cy="400110"/>
          </a:xfrm>
          <a:prstGeom prst="rect">
            <a:avLst/>
          </a:prstGeom>
        </p:spPr>
        <p:txBody>
          <a:bodyPr wrap="none">
            <a:spAutoFit/>
          </a:bodyPr>
          <a:lstStyle/>
          <a:p>
            <a:pPr marL="92075" indent="-92075"/>
            <a:r>
              <a:rPr lang="en-US" sz="2000" dirty="0">
                <a:solidFill>
                  <a:schemeClr val="tx1"/>
                </a:solidFill>
                <a:latin typeface="+mn-lt"/>
              </a:rPr>
              <a:t>#</a:t>
            </a:r>
            <a:r>
              <a:rPr lang="en-US" sz="2000" dirty="0" err="1">
                <a:solidFill>
                  <a:schemeClr val="tx1"/>
                </a:solidFill>
                <a:latin typeface="+mn-lt"/>
              </a:rPr>
              <a:t>AzConfDev</a:t>
            </a:r>
            <a:endParaRPr lang="en-US" sz="2000" dirty="0">
              <a:solidFill>
                <a:schemeClr val="tx1"/>
              </a:solidFill>
              <a:latin typeface="+mn-lt"/>
            </a:endParaRPr>
          </a:p>
        </p:txBody>
      </p:sp>
    </p:spTree>
    <p:extLst>
      <p:ext uri="{BB962C8B-B14F-4D97-AF65-F5344CB8AC3E}">
        <p14:creationId xmlns:p14="http://schemas.microsoft.com/office/powerpoint/2010/main" val="31512517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3205167"/>
            <a:ext cx="5164667" cy="5024434"/>
          </a:xfrm>
          <a:prstGeom prst="rect">
            <a:avLst/>
          </a:prstGeom>
        </p:spPr>
      </p:pic>
      <p:sp>
        <p:nvSpPr>
          <p:cNvPr id="9" name="Title 1"/>
          <p:cNvSpPr>
            <a:spLocks noGrp="1"/>
          </p:cNvSpPr>
          <p:nvPr>
            <p:ph type="title" hasCustomPrompt="1"/>
          </p:nvPr>
        </p:nvSpPr>
        <p:spPr>
          <a:xfrm>
            <a:off x="7759524" y="4059804"/>
            <a:ext cx="6870875" cy="664797"/>
          </a:xfrm>
          <a:prstGeom prst="rect">
            <a:avLst/>
          </a:prstGeom>
          <a:noFill/>
        </p:spPr>
        <p:txBody>
          <a:bodyPr wrap="square" lIns="0" tIns="0" rIns="0" bIns="0" anchor="b" anchorCtr="0">
            <a:spAutoFit/>
          </a:bodyPr>
          <a:lstStyle>
            <a:lvl1pPr>
              <a:defRPr sz="4320" spc="-60" baseline="0">
                <a:solidFill>
                  <a:srgbClr val="00B0F0"/>
                </a:solidFill>
                <a:latin typeface="+mj-lt"/>
                <a:cs typeface="Segoe UI" panose="020B0502040204020203" pitchFamily="34" charset="0"/>
              </a:defRPr>
            </a:lvl1pPr>
          </a:lstStyle>
          <a:p>
            <a:r>
              <a:rPr lang="en-US" dirty="0"/>
              <a:t>INSERT SPEAKER NAME</a:t>
            </a:r>
          </a:p>
        </p:txBody>
      </p:sp>
      <p:sp>
        <p:nvSpPr>
          <p:cNvPr id="5" name="Text Placeholder 4"/>
          <p:cNvSpPr>
            <a:spLocks noGrp="1"/>
          </p:cNvSpPr>
          <p:nvPr>
            <p:ph type="body" sz="quarter" idx="12" hasCustomPrompt="1"/>
          </p:nvPr>
        </p:nvSpPr>
        <p:spPr>
          <a:xfrm>
            <a:off x="7759525" y="5207650"/>
            <a:ext cx="54864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Designation</a:t>
            </a:r>
          </a:p>
        </p:txBody>
      </p:sp>
      <p:sp>
        <p:nvSpPr>
          <p:cNvPr id="10" name="Picture Placeholder 2"/>
          <p:cNvSpPr>
            <a:spLocks noGrp="1"/>
          </p:cNvSpPr>
          <p:nvPr>
            <p:ph type="pic" sz="quarter" idx="10"/>
          </p:nvPr>
        </p:nvSpPr>
        <p:spPr>
          <a:xfrm>
            <a:off x="4069124" y="2550041"/>
            <a:ext cx="3129517" cy="3129517"/>
          </a:xfrm>
          <a:prstGeom prst="rect">
            <a:avLst/>
          </a:prstGeom>
        </p:spPr>
        <p:txBody>
          <a:bodyPr/>
          <a:lstStyle>
            <a:lvl1pPr>
              <a:defRPr b="0" cap="none" spc="0">
                <a:ln>
                  <a:noFill/>
                </a:ln>
                <a:solidFill>
                  <a:schemeClr val="tx1"/>
                </a:solidFill>
                <a:effectLst/>
              </a:defRPr>
            </a:lvl1pPr>
          </a:lstStyle>
          <a:p>
            <a:endParaRPr lang="en-IN"/>
          </a:p>
        </p:txBody>
      </p:sp>
      <p:pic>
        <p:nvPicPr>
          <p:cNvPr id="17"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230147" y="7469726"/>
            <a:ext cx="1818473" cy="389462"/>
          </a:xfrm>
          <a:prstGeom prst="rect">
            <a:avLst/>
          </a:prstGeom>
        </p:spPr>
      </p:pic>
      <p:sp>
        <p:nvSpPr>
          <p:cNvPr id="8" name="Rectangle 7">
            <a:extLst>
              <a:ext uri="{FF2B5EF4-FFF2-40B4-BE49-F238E27FC236}">
                <a16:creationId xmlns:a16="http://schemas.microsoft.com/office/drawing/2014/main" id="{32D2CEFE-61F1-4AE1-9703-0918228260C6}"/>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tx1"/>
                </a:solidFill>
                <a:latin typeface="+mn-lt"/>
              </a:rPr>
              <a:t>#</a:t>
            </a:r>
            <a:r>
              <a:rPr lang="en-US" sz="2400" dirty="0" err="1">
                <a:solidFill>
                  <a:schemeClr val="tx1"/>
                </a:solidFill>
                <a:latin typeface="+mn-lt"/>
              </a:rPr>
              <a:t>AzConfDev</a:t>
            </a:r>
            <a:endParaRPr lang="en-US" sz="2400" dirty="0">
              <a:solidFill>
                <a:schemeClr val="tx1"/>
              </a:solidFill>
              <a:latin typeface="+mn-lt"/>
            </a:endParaRPr>
          </a:p>
        </p:txBody>
      </p:sp>
    </p:spTree>
    <p:extLst>
      <p:ext uri="{BB962C8B-B14F-4D97-AF65-F5344CB8AC3E}">
        <p14:creationId xmlns:p14="http://schemas.microsoft.com/office/powerpoint/2010/main" val="134804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11487866" y="-274740"/>
            <a:ext cx="3149599" cy="3064080"/>
          </a:xfrm>
          <a:prstGeom prst="rect">
            <a:avLst/>
          </a:prstGeom>
        </p:spPr>
      </p:pic>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15988" y="-274740"/>
            <a:ext cx="3149599" cy="3064080"/>
          </a:xfrm>
          <a:prstGeom prst="rect">
            <a:avLst/>
          </a:prstGeom>
        </p:spPr>
      </p:pic>
      <p:sp>
        <p:nvSpPr>
          <p:cNvPr id="6" name="Subtitle">
            <a:extLst>
              <a:ext uri="{FF2B5EF4-FFF2-40B4-BE49-F238E27FC236}">
                <a16:creationId xmlns:a16="http://schemas.microsoft.com/office/drawing/2014/main" id="{28BE4F9F-7DD9-49C5-B6FA-57B303B8AD7D}"/>
              </a:ext>
            </a:extLst>
          </p:cNvPr>
          <p:cNvSpPr>
            <a:spLocks noGrp="1"/>
          </p:cNvSpPr>
          <p:nvPr>
            <p:ph type="body" sz="quarter" idx="26" hasCustomPrompt="1"/>
          </p:nvPr>
        </p:nvSpPr>
        <p:spPr>
          <a:xfrm>
            <a:off x="4038883" y="640080"/>
            <a:ext cx="6549742" cy="617220"/>
          </a:xfrm>
          <a:prstGeom prst="rect">
            <a:avLst/>
          </a:prstGeom>
        </p:spPr>
        <p:txBody>
          <a:bodyPr lIns="0" tIns="0" rIns="0" bIns="0"/>
          <a:lstStyle>
            <a:lvl1pPr marL="0" indent="0" algn="ctr">
              <a:lnSpc>
                <a:spcPct val="120000"/>
              </a:lnSpc>
              <a:spcBef>
                <a:spcPts val="0"/>
              </a:spcBef>
              <a:spcAft>
                <a:spcPts val="800"/>
              </a:spcAft>
              <a:buNone/>
              <a:defRPr sz="16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Picture placeholder 1" descr="Grey zone on the slide to place a picture">
            <a:extLst>
              <a:ext uri="{FF2B5EF4-FFF2-40B4-BE49-F238E27FC236}">
                <a16:creationId xmlns:a16="http://schemas.microsoft.com/office/drawing/2014/main" id="{6CAABD57-D660-4C79-AA38-FC5543142A97}"/>
              </a:ext>
            </a:extLst>
          </p:cNvPr>
          <p:cNvSpPr>
            <a:spLocks noGrp="1"/>
          </p:cNvSpPr>
          <p:nvPr>
            <p:ph type="pic" sz="quarter" idx="19" hasCustomPrompt="1"/>
          </p:nvPr>
        </p:nvSpPr>
        <p:spPr bwMode="gray">
          <a:xfrm>
            <a:off x="699708"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8" name="Body copy for picture 1">
            <a:extLst>
              <a:ext uri="{FF2B5EF4-FFF2-40B4-BE49-F238E27FC236}">
                <a16:creationId xmlns:a16="http://schemas.microsoft.com/office/drawing/2014/main" id="{D5C06C19-8A7D-414B-8BB3-B0EA362D10BE}"/>
              </a:ext>
            </a:extLst>
          </p:cNvPr>
          <p:cNvSpPr>
            <a:spLocks noGrp="1"/>
          </p:cNvSpPr>
          <p:nvPr>
            <p:ph type="body" sz="quarter" idx="10" hasCustomPrompt="1"/>
          </p:nvPr>
        </p:nvSpPr>
        <p:spPr>
          <a:xfrm>
            <a:off x="676656"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9" name="Picture placeholder 2"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4046539"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0" name="Body copy for picture 2">
            <a:extLst>
              <a:ext uri="{FF2B5EF4-FFF2-40B4-BE49-F238E27FC236}">
                <a16:creationId xmlns:a16="http://schemas.microsoft.com/office/drawing/2014/main" id="{82DE1822-70A7-49A5-9214-66EE12554DDA}"/>
              </a:ext>
            </a:extLst>
          </p:cNvPr>
          <p:cNvSpPr>
            <a:spLocks noGrp="1"/>
          </p:cNvSpPr>
          <p:nvPr>
            <p:ph type="body" sz="quarter" idx="11" hasCustomPrompt="1"/>
          </p:nvPr>
        </p:nvSpPr>
        <p:spPr>
          <a:xfrm>
            <a:off x="4038883"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Picture placeholder 3"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7416421" y="1828801"/>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2" name="Body copy for picture 3">
            <a:extLst>
              <a:ext uri="{FF2B5EF4-FFF2-40B4-BE49-F238E27FC236}">
                <a16:creationId xmlns:a16="http://schemas.microsoft.com/office/drawing/2014/main" id="{41AC372D-E905-4AD2-85AD-64D34E4C963C}"/>
              </a:ext>
            </a:extLst>
          </p:cNvPr>
          <p:cNvSpPr>
            <a:spLocks noGrp="1"/>
          </p:cNvSpPr>
          <p:nvPr>
            <p:ph type="body" sz="quarter" idx="12" hasCustomPrompt="1"/>
          </p:nvPr>
        </p:nvSpPr>
        <p:spPr>
          <a:xfrm>
            <a:off x="7401110"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Picture placeholder 4"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10786305" y="1828801"/>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4" name="Body copy for picture 4">
            <a:extLst>
              <a:ext uri="{FF2B5EF4-FFF2-40B4-BE49-F238E27FC236}">
                <a16:creationId xmlns:a16="http://schemas.microsoft.com/office/drawing/2014/main" id="{005205C7-A900-4D24-B314-37044AC4EBAB}"/>
              </a:ext>
            </a:extLst>
          </p:cNvPr>
          <p:cNvSpPr>
            <a:spLocks noGrp="1"/>
          </p:cNvSpPr>
          <p:nvPr>
            <p:ph type="body" sz="quarter" idx="21" hasCustomPrompt="1"/>
          </p:nvPr>
        </p:nvSpPr>
        <p:spPr>
          <a:xfrm>
            <a:off x="10769600"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5" name="Picture placeholder 5" descr="Grey zone on the slide to place a picture">
            <a:extLst>
              <a:ext uri="{FF2B5EF4-FFF2-40B4-BE49-F238E27FC236}">
                <a16:creationId xmlns:a16="http://schemas.microsoft.com/office/drawing/2014/main" id="{0B79AC03-4830-4DE7-919D-992A70C9608C}"/>
              </a:ext>
            </a:extLst>
          </p:cNvPr>
          <p:cNvSpPr>
            <a:spLocks noGrp="1"/>
          </p:cNvSpPr>
          <p:nvPr>
            <p:ph type="pic" sz="quarter" idx="20" hasCustomPrompt="1"/>
          </p:nvPr>
        </p:nvSpPr>
        <p:spPr bwMode="gray">
          <a:xfrm>
            <a:off x="699708"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6" name="Body copy for picture 5">
            <a:extLst>
              <a:ext uri="{FF2B5EF4-FFF2-40B4-BE49-F238E27FC236}">
                <a16:creationId xmlns:a16="http://schemas.microsoft.com/office/drawing/2014/main" id="{447B01CB-5B1D-43B3-A428-F0E25446F476}"/>
              </a:ext>
            </a:extLst>
          </p:cNvPr>
          <p:cNvSpPr>
            <a:spLocks noGrp="1"/>
          </p:cNvSpPr>
          <p:nvPr>
            <p:ph type="body" sz="quarter" idx="22" hasCustomPrompt="1"/>
          </p:nvPr>
        </p:nvSpPr>
        <p:spPr>
          <a:xfrm>
            <a:off x="674971"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7" name="Picture placeholder 6"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4046539"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8" name="Body copy for picture 6">
            <a:extLst>
              <a:ext uri="{FF2B5EF4-FFF2-40B4-BE49-F238E27FC236}">
                <a16:creationId xmlns:a16="http://schemas.microsoft.com/office/drawing/2014/main" id="{ABC3E4A0-700C-487B-BFD0-321116EFE226}"/>
              </a:ext>
            </a:extLst>
          </p:cNvPr>
          <p:cNvSpPr>
            <a:spLocks noGrp="1"/>
          </p:cNvSpPr>
          <p:nvPr>
            <p:ph type="body" sz="quarter" idx="23" hasCustomPrompt="1"/>
          </p:nvPr>
        </p:nvSpPr>
        <p:spPr>
          <a:xfrm>
            <a:off x="4037198"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9" name="Picture placeholder 7"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7416421" y="4686300"/>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0" name="Body copy for picture 7">
            <a:extLst>
              <a:ext uri="{FF2B5EF4-FFF2-40B4-BE49-F238E27FC236}">
                <a16:creationId xmlns:a16="http://schemas.microsoft.com/office/drawing/2014/main" id="{495AEC39-3DC0-4A38-8766-4537E7E4294F}"/>
              </a:ext>
            </a:extLst>
          </p:cNvPr>
          <p:cNvSpPr>
            <a:spLocks noGrp="1"/>
          </p:cNvSpPr>
          <p:nvPr>
            <p:ph type="body" sz="quarter" idx="24" hasCustomPrompt="1"/>
          </p:nvPr>
        </p:nvSpPr>
        <p:spPr>
          <a:xfrm>
            <a:off x="7399425"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1" name="Picture placeholder 8"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10786305" y="4686300"/>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2" name="Body copy for picture 8">
            <a:extLst>
              <a:ext uri="{FF2B5EF4-FFF2-40B4-BE49-F238E27FC236}">
                <a16:creationId xmlns:a16="http://schemas.microsoft.com/office/drawing/2014/main" id="{AD9A09F5-A787-48C9-8EDA-B6219AA1684E}"/>
              </a:ext>
            </a:extLst>
          </p:cNvPr>
          <p:cNvSpPr>
            <a:spLocks noGrp="1"/>
          </p:cNvSpPr>
          <p:nvPr>
            <p:ph type="body" sz="quarter" idx="25" hasCustomPrompt="1"/>
          </p:nvPr>
        </p:nvSpPr>
        <p:spPr>
          <a:xfrm>
            <a:off x="10767915"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3" name="Rectangle 22">
            <a:extLst>
              <a:ext uri="{FF2B5EF4-FFF2-40B4-BE49-F238E27FC236}">
                <a16:creationId xmlns:a16="http://schemas.microsoft.com/office/drawing/2014/main" id="{79951098-4930-4502-9A44-161BF17C97D4}"/>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tx1"/>
                </a:solidFill>
                <a:latin typeface="+mn-lt"/>
              </a:rPr>
              <a:t>#</a:t>
            </a:r>
            <a:r>
              <a:rPr lang="en-US" sz="2400" dirty="0" err="1">
                <a:solidFill>
                  <a:schemeClr val="tx1"/>
                </a:solidFill>
                <a:latin typeface="+mn-lt"/>
              </a:rPr>
              <a:t>AzConfDev</a:t>
            </a:r>
            <a:endParaRPr lang="en-US" sz="2400" dirty="0">
              <a:solidFill>
                <a:schemeClr val="tx1"/>
              </a:solidFill>
              <a:latin typeface="+mn-lt"/>
            </a:endParaRPr>
          </a:p>
        </p:txBody>
      </p:sp>
    </p:spTree>
    <p:extLst>
      <p:ext uri="{BB962C8B-B14F-4D97-AF65-F5344CB8AC3E}">
        <p14:creationId xmlns:p14="http://schemas.microsoft.com/office/powerpoint/2010/main" val="607860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95466"/>
          </a:xfrm>
          <a:prstGeom prst="rect">
            <a:avLst/>
          </a:prstGeom>
        </p:spPr>
        <p:txBody>
          <a:bodyPr vert="horz" wrap="square" lIns="0" tIns="0" rIns="0" bIns="0" rtlCol="0" anchor="t">
            <a:spAutoFit/>
          </a:bodyPr>
          <a:lstStyle>
            <a:lvl1pPr marL="0" indent="0">
              <a:lnSpc>
                <a:spcPct val="120000"/>
              </a:lnSpc>
              <a:spcBef>
                <a:spcPts val="0"/>
              </a:spcBef>
              <a:spcAft>
                <a:spcPts val="800"/>
              </a:spcAft>
              <a:buFont typeface="Arial" panose="020B0604020202020204" pitchFamily="34" charset="0"/>
              <a:buNone/>
              <a:defRPr sz="1600" baseline="0">
                <a:solidFill>
                  <a:srgbClr val="0078D3"/>
                </a:solidFill>
              </a:defRPr>
            </a:lvl1pPr>
          </a:lstStyle>
          <a:p>
            <a:r>
              <a:rPr lang="en-US" dirty="0"/>
              <a:t>Click to edit Master title style</a:t>
            </a:r>
          </a:p>
        </p:txBody>
      </p:sp>
      <p:sp>
        <p:nvSpPr>
          <p:cNvPr id="5"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4038883" y="640080"/>
            <a:ext cx="6549742" cy="617220"/>
          </a:xfrm>
          <a:prstGeom prst="rect">
            <a:avLst/>
          </a:prstGeom>
        </p:spPr>
        <p:txBody>
          <a:bodyPr lIns="0" tIns="0" rIns="0" bIns="0"/>
          <a:lstStyle>
            <a:lvl1pPr marL="0" indent="0">
              <a:lnSpc>
                <a:spcPct val="120000"/>
              </a:lnSpc>
              <a:spcBef>
                <a:spcPts val="0"/>
              </a:spcBef>
              <a:spcAft>
                <a:spcPts val="800"/>
              </a:spcAft>
              <a:buNone/>
              <a:defRPr sz="16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6"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8" name="Body copy column 3">
            <a:extLst>
              <a:ext uri="{FF2B5EF4-FFF2-40B4-BE49-F238E27FC236}">
                <a16:creationId xmlns:a16="http://schemas.microsoft.com/office/drawing/2014/main" id="{E286D177-D5C8-4A66-B90E-67252A4119B4}"/>
              </a:ext>
            </a:extLst>
          </p:cNvPr>
          <p:cNvSpPr>
            <a:spLocks noGrp="1"/>
          </p:cNvSpPr>
          <p:nvPr>
            <p:ph type="body" sz="quarter" idx="12" hasCustomPrompt="1"/>
          </p:nvPr>
        </p:nvSpPr>
        <p:spPr>
          <a:xfrm>
            <a:off x="7401110"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9" name="Body copy column 4">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10769600"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Tree>
    <p:extLst>
      <p:ext uri="{BB962C8B-B14F-4D97-AF65-F5344CB8AC3E}">
        <p14:creationId xmlns:p14="http://schemas.microsoft.com/office/powerpoint/2010/main" val="2178303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2910649"/>
            <a:ext cx="5001464" cy="1329595"/>
          </a:xfrm>
          <a:prstGeom prst="rect">
            <a:avLst/>
          </a:prstGeo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8D48705C-87EE-482B-8FA3-6D9CA9B74E55}"/>
              </a:ext>
            </a:extLst>
          </p:cNvPr>
          <p:cNvSpPr/>
          <p:nvPr userDrawn="1"/>
        </p:nvSpPr>
        <p:spPr bwMode="auto">
          <a:xfrm>
            <a:off x="10189029" y="1"/>
            <a:ext cx="4441369" cy="823912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BD120E0D-CA98-432F-919A-9473F09A0C0A}"/>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9313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2910649"/>
            <a:ext cx="5001464" cy="1329595"/>
          </a:xfrm>
          <a:prstGeom prst="rect">
            <a:avLst/>
          </a:prstGeo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7" name="Rectangle 6">
            <a:extLst>
              <a:ext uri="{FF2B5EF4-FFF2-40B4-BE49-F238E27FC236}">
                <a16:creationId xmlns:a16="http://schemas.microsoft.com/office/drawing/2014/main" id="{73EE6419-FC82-4FB9-B9D5-31B63A3595DF}"/>
              </a:ext>
            </a:extLst>
          </p:cNvPr>
          <p:cNvSpPr/>
          <p:nvPr userDrawn="1"/>
        </p:nvSpPr>
        <p:spPr bwMode="auto">
          <a:xfrm>
            <a:off x="10189029" y="1"/>
            <a:ext cx="4441369" cy="8239124"/>
          </a:xfrm>
          <a:prstGeom prst="rect">
            <a:avLst/>
          </a:prstGeom>
          <a:solidFill>
            <a:srgbClr val="DF6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90234F19-932E-40F9-AB88-95FA9B3CD8F4}"/>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147068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01040" y="2910936"/>
            <a:ext cx="5486400" cy="1329595"/>
          </a:xfrm>
          <a:prstGeom prst="rect">
            <a:avLst/>
          </a:prstGeom>
          <a:noFill/>
        </p:spPr>
        <p:txBody>
          <a:bodyPr lIns="0" tIns="0" rIns="0" bIns="0" anchor="b" anchorCtr="0">
            <a:spAutoFit/>
          </a:bodyPr>
          <a:lstStyle>
            <a:lvl1pPr>
              <a:defRPr sz="4320" spc="-6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701040" y="4754881"/>
            <a:ext cx="54864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35A12647-7FD7-4932-9C98-FBEC14526F98}"/>
              </a:ext>
            </a:extLst>
          </p:cNvPr>
          <p:cNvPicPr>
            <a:picLocks noChangeAspect="1"/>
          </p:cNvPicPr>
          <p:nvPr userDrawn="1"/>
        </p:nvPicPr>
        <p:blipFill>
          <a:blip r:embed="rId2"/>
          <a:stretch>
            <a:fillRect/>
          </a:stretch>
        </p:blipFill>
        <p:spPr>
          <a:xfrm>
            <a:off x="7716565" y="1063600"/>
            <a:ext cx="4726878" cy="7175525"/>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159840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041" y="2430780"/>
            <a:ext cx="4994377" cy="1329595"/>
          </a:xfrm>
          <a:prstGeom prst="rect">
            <a:avLst/>
          </a:prstGeom>
        </p:spPr>
        <p:txBody>
          <a:bodyPr wrap="square" rIns="0" anchor="b">
            <a:spAutoFit/>
          </a:bodyPr>
          <a:lstStyle>
            <a:lvl1pPr>
              <a:lnSpc>
                <a:spcPct val="100000"/>
              </a:lnSpc>
              <a:defRPr sz="4320" b="0" spc="-5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01041" y="4242650"/>
            <a:ext cx="4994910" cy="369332"/>
          </a:xfrm>
          <a:prstGeom prst="rect">
            <a:avLst/>
          </a:prstGeom>
        </p:spPr>
        <p:txBody>
          <a:bodyPr/>
          <a:lstStyle>
            <a:lvl1pPr marL="0" indent="0">
              <a:buNone/>
              <a:defRPr sz="2400">
                <a:latin typeface="+mn-lt"/>
              </a:defRPr>
            </a:lvl1pPr>
            <a:lvl2pPr marL="274320" indent="0">
              <a:buNone/>
              <a:defRPr/>
            </a:lvl2pPr>
            <a:lvl3pPr marL="548640" indent="0">
              <a:buNone/>
              <a:defRPr/>
            </a:lvl3pPr>
            <a:lvl4pPr marL="794386" indent="0">
              <a:buNone/>
              <a:defRPr/>
            </a:lvl4pPr>
            <a:lvl5pPr marL="102679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400800" y="0"/>
            <a:ext cx="8229600" cy="82296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92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2427654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F83C0-015F-4D1D-B2BC-87EF7BCCC0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738" y="42350"/>
            <a:ext cx="1935200" cy="1124243"/>
          </a:xfrm>
          <a:prstGeom prst="rect">
            <a:avLst/>
          </a:prstGeom>
        </p:spPr>
      </p:pic>
      <p:sp>
        <p:nvSpPr>
          <p:cNvPr id="8" name="Title 3">
            <a:extLst>
              <a:ext uri="{FF2B5EF4-FFF2-40B4-BE49-F238E27FC236}">
                <a16:creationId xmlns:a16="http://schemas.microsoft.com/office/drawing/2014/main" id="{9B4E52BC-3D94-4F30-AF8C-49319FC47734}"/>
              </a:ext>
            </a:extLst>
          </p:cNvPr>
          <p:cNvSpPr>
            <a:spLocks noGrp="1"/>
          </p:cNvSpPr>
          <p:nvPr>
            <p:ph type="title" hasCustomPrompt="1"/>
          </p:nvPr>
        </p:nvSpPr>
        <p:spPr>
          <a:xfrm>
            <a:off x="528839" y="754778"/>
            <a:ext cx="10972800" cy="598318"/>
          </a:xfrm>
          <a:prstGeom prst="rect">
            <a:avLst/>
          </a:prstGeom>
        </p:spPr>
        <p:txBody>
          <a:bodyPr/>
          <a:lstStyle>
            <a:lvl1pPr>
              <a:defRPr/>
            </a:lvl1pPr>
          </a:lstStyle>
          <a:p>
            <a:r>
              <a:rPr lang="en-IN" dirty="0"/>
              <a:t>Content</a:t>
            </a:r>
          </a:p>
        </p:txBody>
      </p:sp>
    </p:spTree>
    <p:extLst>
      <p:ext uri="{BB962C8B-B14F-4D97-AF65-F5344CB8AC3E}">
        <p14:creationId xmlns:p14="http://schemas.microsoft.com/office/powerpoint/2010/main" val="2576669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a:extLst>
              <a:ext uri="{FF2B5EF4-FFF2-40B4-BE49-F238E27FC236}">
                <a16:creationId xmlns:a16="http://schemas.microsoft.com/office/drawing/2014/main" id="{952789B9-F840-4F3F-8C5E-BC4E0A980BBD}"/>
              </a:ext>
            </a:extLst>
          </p:cNvPr>
          <p:cNvPicPr>
            <a:picLocks noChangeAspect="1"/>
          </p:cNvPicPr>
          <p:nvPr userDrawn="1"/>
        </p:nvPicPr>
        <p:blipFill>
          <a:blip r:embed="rId2"/>
          <a:stretch>
            <a:fillRect/>
          </a:stretch>
        </p:blipFill>
        <p:spPr>
          <a:xfrm>
            <a:off x="11675059" y="5142116"/>
            <a:ext cx="2086869" cy="3167922"/>
          </a:xfrm>
          <a:prstGeom prst="rect">
            <a:avLst/>
          </a:prstGeom>
        </p:spPr>
      </p:pic>
      <p:pic>
        <p:nvPicPr>
          <p:cNvPr id="8" name="Picture 7">
            <a:extLst>
              <a:ext uri="{FF2B5EF4-FFF2-40B4-BE49-F238E27FC236}">
                <a16:creationId xmlns:a16="http://schemas.microsoft.com/office/drawing/2014/main" id="{E9618CC0-673C-4AEB-9E72-64D05A9375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319738" y="42350"/>
            <a:ext cx="1935200" cy="1124243"/>
          </a:xfrm>
          <a:prstGeom prst="rect">
            <a:avLst/>
          </a:prstGeom>
        </p:spPr>
      </p:pic>
      <p:sp>
        <p:nvSpPr>
          <p:cNvPr id="3" name="Rectangle 2">
            <a:extLst>
              <a:ext uri="{FF2B5EF4-FFF2-40B4-BE49-F238E27FC236}">
                <a16:creationId xmlns:a16="http://schemas.microsoft.com/office/drawing/2014/main" id="{FAFB6F3B-B8EF-46EB-A947-EEFB54C676C5}"/>
              </a:ext>
            </a:extLst>
          </p:cNvPr>
          <p:cNvSpPr/>
          <p:nvPr userDrawn="1"/>
        </p:nvSpPr>
        <p:spPr>
          <a:xfrm>
            <a:off x="208689" y="7539688"/>
            <a:ext cx="1590500" cy="400110"/>
          </a:xfrm>
          <a:prstGeom prst="rect">
            <a:avLst/>
          </a:prstGeom>
        </p:spPr>
        <p:txBody>
          <a:bodyPr wrap="none">
            <a:spAutoFit/>
          </a:bodyPr>
          <a:lstStyle/>
          <a:p>
            <a:pPr marL="92075" indent="-92075"/>
            <a:r>
              <a:rPr lang="en-US" sz="2000" dirty="0">
                <a:solidFill>
                  <a:schemeClr val="tx1"/>
                </a:solidFill>
                <a:latin typeface="+mn-lt"/>
              </a:rPr>
              <a:t>#</a:t>
            </a:r>
            <a:r>
              <a:rPr lang="en-US" sz="2000" dirty="0" err="1">
                <a:solidFill>
                  <a:schemeClr val="tx1"/>
                </a:solidFill>
                <a:latin typeface="+mn-lt"/>
              </a:rPr>
              <a:t>AzConfDev</a:t>
            </a:r>
            <a:endParaRPr lang="en-US" sz="2000" dirty="0">
              <a:solidFill>
                <a:schemeClr val="tx1"/>
              </a:solidFill>
              <a:latin typeface="+mn-lt"/>
            </a:endParaRPr>
          </a:p>
        </p:txBody>
      </p:sp>
    </p:spTree>
    <p:extLst>
      <p:ext uri="{BB962C8B-B14F-4D97-AF65-F5344CB8AC3E}">
        <p14:creationId xmlns:p14="http://schemas.microsoft.com/office/powerpoint/2010/main" val="14084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subtitle and 4 columns">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95466"/>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rgbClr val="0078D3"/>
                </a:solidFill>
              </a:defRPr>
            </a:lvl1pPr>
          </a:lstStyle>
          <a:p>
            <a:r>
              <a:rPr lang="en-US"/>
              <a:t>Click to edit Master title style</a:t>
            </a:r>
            <a:endParaRPr lang="en-US" dirty="0"/>
          </a:p>
        </p:txBody>
      </p:sp>
      <p:sp>
        <p:nvSpPr>
          <p:cNvPr id="13"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4038883" y="640080"/>
            <a:ext cx="6549742" cy="617220"/>
          </a:xfrm>
          <a:prstGeom prst="rect">
            <a:avLst/>
          </a:prstGeom>
        </p:spPr>
        <p:txBody>
          <a:bodyPr lIns="0" tIns="0" rIns="0" bIns="0"/>
          <a:lstStyle>
            <a:lvl1pPr marL="0">
              <a:lnSpc>
                <a:spcPct val="120000"/>
              </a:lnSpc>
              <a:spcBef>
                <a:spcPts val="0"/>
              </a:spcBef>
              <a:spcAft>
                <a:spcPts val="800"/>
              </a:spcAft>
              <a:defRPr sz="16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5760720"/>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0"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1783080"/>
            <a:ext cx="3185830" cy="5760720"/>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Body copy column 3">
            <a:extLst>
              <a:ext uri="{FF2B5EF4-FFF2-40B4-BE49-F238E27FC236}">
                <a16:creationId xmlns:a16="http://schemas.microsoft.com/office/drawing/2014/main" id="{E286D177-D5C8-4A66-B90E-67252A4119B4}"/>
              </a:ext>
            </a:extLst>
          </p:cNvPr>
          <p:cNvSpPr>
            <a:spLocks noGrp="1"/>
          </p:cNvSpPr>
          <p:nvPr>
            <p:ph type="body" sz="quarter" idx="12" hasCustomPrompt="1"/>
          </p:nvPr>
        </p:nvSpPr>
        <p:spPr>
          <a:xfrm>
            <a:off x="7401110" y="1783080"/>
            <a:ext cx="3185830" cy="5760720"/>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2" name="Body copy column 4">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10769600" y="1783080"/>
            <a:ext cx="3185830" cy="5760720"/>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Tree>
    <p:extLst>
      <p:ext uri="{BB962C8B-B14F-4D97-AF65-F5344CB8AC3E}">
        <p14:creationId xmlns:p14="http://schemas.microsoft.com/office/powerpoint/2010/main" val="29095926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7" r="2"/>
          <a:stretch/>
        </p:blipFill>
        <p:spPr>
          <a:xfrm>
            <a:off x="135465" y="1020160"/>
            <a:ext cx="3498563" cy="6762285"/>
          </a:xfrm>
          <a:prstGeom prst="rect">
            <a:avLst/>
          </a:prstGeom>
        </p:spPr>
      </p:pic>
      <p:sp>
        <p:nvSpPr>
          <p:cNvPr id="9" name="Title 1"/>
          <p:cNvSpPr>
            <a:spLocks noGrp="1"/>
          </p:cNvSpPr>
          <p:nvPr>
            <p:ph type="title" hasCustomPrompt="1"/>
          </p:nvPr>
        </p:nvSpPr>
        <p:spPr>
          <a:xfrm>
            <a:off x="3634028" y="3575733"/>
            <a:ext cx="10972800" cy="664798"/>
          </a:xfrm>
          <a:prstGeom prst="rect">
            <a:avLst/>
          </a:prstGeom>
          <a:noFill/>
        </p:spPr>
        <p:txBody>
          <a:bodyPr lIns="0" tIns="0" rIns="0" bIns="0" anchor="b" anchorCtr="0">
            <a:spAutoFit/>
          </a:bodyPr>
          <a:lstStyle>
            <a:lvl1pPr>
              <a:defRPr sz="4320" spc="-6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3634028" y="4754881"/>
            <a:ext cx="109728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73579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041" y="2430780"/>
            <a:ext cx="4994377" cy="1329595"/>
          </a:xfrm>
          <a:prstGeom prst="rect">
            <a:avLst/>
          </a:prstGeom>
        </p:spPr>
        <p:txBody>
          <a:bodyPr wrap="square" rIns="0" anchor="b">
            <a:spAutoFit/>
          </a:bodyPr>
          <a:lstStyle>
            <a:lvl1pPr>
              <a:lnSpc>
                <a:spcPct val="100000"/>
              </a:lnSpc>
              <a:defRPr sz="4320" b="0" spc="-5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01041" y="4242650"/>
            <a:ext cx="4994910" cy="369332"/>
          </a:xfrm>
          <a:prstGeom prst="rect">
            <a:avLst/>
          </a:prstGeom>
        </p:spPr>
        <p:txBody>
          <a:bodyPr/>
          <a:lstStyle>
            <a:lvl1pPr marL="0" indent="0">
              <a:buNone/>
              <a:defRPr sz="2400">
                <a:latin typeface="+mn-lt"/>
              </a:defRPr>
            </a:lvl1pPr>
            <a:lvl2pPr marL="274320" indent="0">
              <a:buNone/>
              <a:defRPr/>
            </a:lvl2pPr>
            <a:lvl3pPr marL="548640" indent="0">
              <a:buNone/>
              <a:defRPr/>
            </a:lvl3pPr>
            <a:lvl4pPr marL="794386" indent="0">
              <a:buNone/>
              <a:defRPr/>
            </a:lvl4pPr>
            <a:lvl5pPr marL="102679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400800" y="0"/>
            <a:ext cx="8229600" cy="82296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92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914367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259" y="3642969"/>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65713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259" y="3642969"/>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725EFE0-896A-4AE0-BEAD-F7806D4970B4}"/>
              </a:ext>
            </a:extLst>
          </p:cNvPr>
          <p:cNvPicPr>
            <a:picLocks noChangeAspect="1"/>
          </p:cNvPicPr>
          <p:nvPr userDrawn="1"/>
        </p:nvPicPr>
        <p:blipFill>
          <a:blip r:embed="rId2"/>
          <a:stretch>
            <a:fillRect/>
          </a:stretch>
        </p:blipFill>
        <p:spPr>
          <a:xfrm>
            <a:off x="11367874" y="4347829"/>
            <a:ext cx="2563392" cy="3891296"/>
          </a:xfrm>
          <a:prstGeom prst="rect">
            <a:avLst/>
          </a:prstGeom>
        </p:spPr>
      </p:pic>
    </p:spTree>
    <p:extLst>
      <p:ext uri="{BB962C8B-B14F-4D97-AF65-F5344CB8AC3E}">
        <p14:creationId xmlns:p14="http://schemas.microsoft.com/office/powerpoint/2010/main" val="9547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259" y="3642969"/>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148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2342"/>
            <a:ext cx="14630400"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2852113"/>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2342"/>
            <a:ext cx="14630400"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3161315"/>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2342"/>
            <a:ext cx="14630400"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CuadroTexto 26">
            <a:extLst>
              <a:ext uri="{FF2B5EF4-FFF2-40B4-BE49-F238E27FC236}">
                <a16:creationId xmlns:a16="http://schemas.microsoft.com/office/drawing/2014/main" id="{80E85AEB-FEB2-4D60-81DD-BF3A575A896F}"/>
              </a:ext>
            </a:extLst>
          </p:cNvPr>
          <p:cNvSpPr txBox="1"/>
          <p:nvPr userDrawn="1"/>
        </p:nvSpPr>
        <p:spPr>
          <a:xfrm>
            <a:off x="3511296" y="450363"/>
            <a:ext cx="7607808" cy="1661993"/>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IN" sz="5400" b="1" kern="1200" dirty="0">
                <a:solidFill>
                  <a:schemeClr val="bg1"/>
                </a:solidFill>
                <a:latin typeface="+mn-lt"/>
                <a:ea typeface="+mn-ea"/>
                <a:cs typeface="+mn-cs"/>
              </a:rPr>
              <a:t>Diversity Communities</a:t>
            </a:r>
          </a:p>
          <a:p>
            <a:pPr algn="l"/>
            <a:endParaRPr lang="es-ES" sz="5400" b="1" dirty="0">
              <a:solidFill>
                <a:schemeClr val="bg1"/>
              </a:solidFill>
              <a:latin typeface="+mn-lt"/>
            </a:endParaRPr>
          </a:p>
        </p:txBody>
      </p:sp>
    </p:spTree>
    <p:extLst>
      <p:ext uri="{BB962C8B-B14F-4D97-AF65-F5344CB8AC3E}">
        <p14:creationId xmlns:p14="http://schemas.microsoft.com/office/powerpoint/2010/main" val="33095060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3822886"/>
            <a:ext cx="5001464" cy="417358"/>
          </a:xfrm>
          <a:prstGeom prst="rect">
            <a:avLst/>
          </a:prstGeom>
        </p:spPr>
        <p:txBody>
          <a:bodyPr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B1045B2F-F547-4B1F-9974-AD053655ADD2}"/>
              </a:ext>
            </a:extLst>
          </p:cNvPr>
          <p:cNvSpPr/>
          <p:nvPr userDrawn="1"/>
        </p:nvSpPr>
        <p:spPr bwMode="auto">
          <a:xfrm>
            <a:off x="10189029" y="1"/>
            <a:ext cx="4441369" cy="823912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FB1A675F-E6DA-48D0-8FD2-ED779A1E7C93}"/>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34572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3822886"/>
            <a:ext cx="5001464" cy="417358"/>
          </a:xfrm>
          <a:prstGeom prst="rect">
            <a:avLst/>
          </a:prstGeom>
        </p:spPr>
        <p:txBody>
          <a:bodyPr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6" name="Rectangle 5">
            <a:extLst>
              <a:ext uri="{FF2B5EF4-FFF2-40B4-BE49-F238E27FC236}">
                <a16:creationId xmlns:a16="http://schemas.microsoft.com/office/drawing/2014/main" id="{57C96EA2-D6B1-409C-B45A-17BE3FC054D5}"/>
              </a:ext>
            </a:extLst>
          </p:cNvPr>
          <p:cNvSpPr/>
          <p:nvPr userDrawn="1"/>
        </p:nvSpPr>
        <p:spPr bwMode="auto">
          <a:xfrm>
            <a:off x="10189029" y="1"/>
            <a:ext cx="4441369" cy="8239124"/>
          </a:xfrm>
          <a:prstGeom prst="rect">
            <a:avLst/>
          </a:prstGeom>
          <a:solidFill>
            <a:srgbClr val="DF6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DBBDE3B-BB9B-4B47-A02F-BD18978221CB}"/>
              </a:ext>
            </a:extLst>
          </p:cNvPr>
          <p:cNvPicPr>
            <a:picLocks noChangeAspect="1"/>
          </p:cNvPicPr>
          <p:nvPr userDrawn="1"/>
        </p:nvPicPr>
        <p:blipFill>
          <a:blip r:embed="rId2"/>
          <a:stretch>
            <a:fillRect/>
          </a:stretch>
        </p:blipFill>
        <p:spPr>
          <a:xfrm>
            <a:off x="11262090" y="4754881"/>
            <a:ext cx="2295246" cy="3484244"/>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327978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041" y="2338447"/>
            <a:ext cx="4994377" cy="1421928"/>
          </a:xfrm>
          <a:prstGeom prst="rect">
            <a:avLst/>
          </a:prstGeom>
        </p:spPr>
        <p:txBody>
          <a:bodyPr wrap="square" rIns="0" anchor="b">
            <a:spAutoFit/>
          </a:bodyPr>
          <a:lstStyle>
            <a:lvl1pPr>
              <a:lnSpc>
                <a:spcPct val="100000"/>
              </a:lnSpc>
              <a:defRPr sz="4320" b="0" spc="-59" baseline="0">
                <a:solidFill>
                  <a:schemeClr val="bg1"/>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01041" y="4242650"/>
            <a:ext cx="4994910" cy="369332"/>
          </a:xfrm>
          <a:prstGeom prst="rect">
            <a:avLst/>
          </a:prstGeom>
        </p:spPr>
        <p:txBody>
          <a:bodyPr/>
          <a:lstStyle>
            <a:lvl1pPr marL="0" indent="0">
              <a:buNone/>
              <a:defRPr sz="2400">
                <a:solidFill>
                  <a:schemeClr val="bg1"/>
                </a:solidFill>
                <a:latin typeface="+mn-lt"/>
              </a:defRPr>
            </a:lvl1pPr>
            <a:lvl2pPr marL="274320" indent="0">
              <a:buNone/>
              <a:defRPr/>
            </a:lvl2pPr>
            <a:lvl3pPr marL="548640" indent="0">
              <a:buNone/>
              <a:defRPr/>
            </a:lvl3pPr>
            <a:lvl4pPr marL="794386" indent="0">
              <a:buNone/>
              <a:defRPr/>
            </a:lvl4pPr>
            <a:lvl5pPr marL="102679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400800" y="0"/>
            <a:ext cx="8229600" cy="82296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92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632025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bg1"/>
                </a:solidFill>
                <a:effectLst/>
                <a:latin typeface="+mj-lt"/>
                <a:ea typeface="+mn-ea"/>
                <a:cs typeface="Segoe UI" pitchFamily="34" charset="0"/>
              </a:defRPr>
            </a:lvl1pPr>
          </a:lstStyle>
          <a:p>
            <a:r>
              <a:rPr lang="en-US" dirty="0"/>
              <a:t>Content</a:t>
            </a:r>
          </a:p>
        </p:txBody>
      </p:sp>
      <p:pic>
        <p:nvPicPr>
          <p:cNvPr id="4" name="Picture 3">
            <a:extLst>
              <a:ext uri="{FF2B5EF4-FFF2-40B4-BE49-F238E27FC236}">
                <a16:creationId xmlns:a16="http://schemas.microsoft.com/office/drawing/2014/main" id="{E025F243-D32B-4DD9-A582-3E806AA562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738" y="42350"/>
            <a:ext cx="1935200" cy="1124243"/>
          </a:xfrm>
          <a:prstGeom prst="rect">
            <a:avLst/>
          </a:prstGeom>
        </p:spPr>
      </p:pic>
      <p:sp>
        <p:nvSpPr>
          <p:cNvPr id="2" name="Rectangle 1">
            <a:extLst>
              <a:ext uri="{FF2B5EF4-FFF2-40B4-BE49-F238E27FC236}">
                <a16:creationId xmlns:a16="http://schemas.microsoft.com/office/drawing/2014/main" id="{D158CF96-EC90-4BBA-B49B-3043607AD01B}"/>
              </a:ext>
            </a:extLst>
          </p:cNvPr>
          <p:cNvSpPr/>
          <p:nvPr userDrawn="1"/>
        </p:nvSpPr>
        <p:spPr>
          <a:xfrm>
            <a:off x="12790122" y="7605002"/>
            <a:ext cx="1590500" cy="400110"/>
          </a:xfrm>
          <a:prstGeom prst="rect">
            <a:avLst/>
          </a:prstGeom>
        </p:spPr>
        <p:txBody>
          <a:bodyPr wrap="none">
            <a:spAutoFit/>
          </a:bodyPr>
          <a:lstStyle/>
          <a:p>
            <a:pPr marL="92075" indent="-92075"/>
            <a:r>
              <a:rPr lang="en-US" sz="2000" dirty="0">
                <a:solidFill>
                  <a:schemeClr val="bg1"/>
                </a:solidFill>
                <a:latin typeface="+mn-lt"/>
              </a:rPr>
              <a:t>#</a:t>
            </a:r>
            <a:r>
              <a:rPr lang="en-US" sz="2000" dirty="0" err="1">
                <a:solidFill>
                  <a:schemeClr val="bg1"/>
                </a:solidFill>
                <a:latin typeface="+mn-lt"/>
              </a:rPr>
              <a:t>AzConfDev</a:t>
            </a:r>
            <a:endParaRPr lang="en-US" sz="2000" dirty="0">
              <a:solidFill>
                <a:schemeClr val="bg1"/>
              </a:solidFill>
              <a:latin typeface="+mn-lt"/>
            </a:endParaRPr>
          </a:p>
        </p:txBody>
      </p:sp>
    </p:spTree>
    <p:extLst>
      <p:ext uri="{BB962C8B-B14F-4D97-AF65-F5344CB8AC3E}">
        <p14:creationId xmlns:p14="http://schemas.microsoft.com/office/powerpoint/2010/main" val="78772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25" r:id="rId1"/>
    <p:sldLayoutId id="2147484035" r:id="rId2"/>
    <p:sldLayoutId id="2147483813" r:id="rId3"/>
    <p:sldLayoutId id="2147483815" r:id="rId4"/>
    <p:sldLayoutId id="2147483806" r:id="rId5"/>
    <p:sldLayoutId id="2147484031" r:id="rId6"/>
    <p:sldLayoutId id="2147484032" r:id="rId7"/>
    <p:sldLayoutId id="2147484034" r:id="rId8"/>
    <p:sldLayoutId id="2147483973" r:id="rId9"/>
    <p:sldLayoutId id="2147483972" r:id="rId10"/>
    <p:sldLayoutId id="2147483915" r:id="rId11"/>
    <p:sldLayoutId id="2147483965" r:id="rId12"/>
    <p:sldLayoutId id="2147483900" r:id="rId13"/>
    <p:sldLayoutId id="2147483818" r:id="rId14"/>
    <p:sldLayoutId id="2147483957" r:id="rId15"/>
    <p:sldLayoutId id="2147483958" r:id="rId16"/>
    <p:sldLayoutId id="2147483959" r:id="rId17"/>
    <p:sldLayoutId id="2147483917" r:id="rId18"/>
    <p:sldLayoutId id="2147483918" r:id="rId19"/>
    <p:sldLayoutId id="2147483919" r:id="rId20"/>
    <p:sldLayoutId id="2147483846" r:id="rId21"/>
    <p:sldLayoutId id="2147483810" r:id="rId22"/>
    <p:sldLayoutId id="2147483814" r:id="rId23"/>
    <p:sldLayoutId id="2147483914" r:id="rId24"/>
    <p:sldLayoutId id="2147484039" r:id="rId25"/>
  </p:sldLayoutIdLst>
  <p:transition>
    <p:fade/>
  </p:transition>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50"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53"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6"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5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2"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59"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60"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2"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3"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64"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65"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66"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70"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71"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72"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76"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77"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78"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9"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81"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82"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83"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84"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87"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88"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9"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90"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91"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9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95"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96"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7"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8"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744571913"/>
      </p:ext>
    </p:extLst>
  </p:cSld>
  <p:clrMap bg1="lt1" tx1="dk1" bg2="lt2" tx2="dk2" accent1="accent1" accent2="accent2" accent3="accent3" accent4="accent4" accent5="accent5" accent6="accent6" hlink="hlink" folHlink="folHlink"/>
  <p:sldLayoutIdLst>
    <p:sldLayoutId id="2147484026" r:id="rId1"/>
    <p:sldLayoutId id="2147484036" r:id="rId2"/>
    <p:sldLayoutId id="2147484028" r:id="rId3"/>
    <p:sldLayoutId id="2147483985" r:id="rId4"/>
    <p:sldLayoutId id="2147483983" r:id="rId5"/>
    <p:sldLayoutId id="2147483977" r:id="rId6"/>
    <p:sldLayoutId id="2147483976" r:id="rId7"/>
    <p:sldLayoutId id="2147483986" r:id="rId8"/>
    <p:sldLayoutId id="2147483975" r:id="rId9"/>
    <p:sldLayoutId id="2147483979" r:id="rId10"/>
    <p:sldLayoutId id="2147483978" r:id="rId11"/>
    <p:sldLayoutId id="2147484042" r:id="rId12"/>
    <p:sldLayoutId id="2147484043" r:id="rId13"/>
  </p:sldLayoutIdLst>
  <p:transition>
    <p:fade/>
  </p:transition>
  <p:hf sldNum="0" hdr="0" ftr="0" dt="0"/>
  <p:txStyles>
    <p:titleStyle>
      <a:lvl1pPr algn="l" defTabSz="1119290" rtl="0" eaLnBrk="1" latinLnBrk="0" hangingPunct="1">
        <a:lnSpc>
          <a:spcPct val="100000"/>
        </a:lnSpc>
        <a:spcBef>
          <a:spcPct val="0"/>
        </a:spcBef>
        <a:buNone/>
        <a:defRPr lang="en-US" sz="4320" b="0" kern="1200" cap="none" spc="-6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7432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36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4864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88670" marR="0" indent="-2400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20" kern="1200" spc="0" baseline="0">
          <a:gradFill>
            <a:gsLst>
              <a:gs pos="1250">
                <a:schemeClr val="tx1"/>
              </a:gs>
              <a:gs pos="100000">
                <a:schemeClr val="tx1"/>
              </a:gs>
            </a:gsLst>
            <a:lin ang="5400000" scaled="0"/>
          </a:gradFill>
          <a:latin typeface="+mn-lt"/>
          <a:ea typeface="+mn-ea"/>
          <a:cs typeface="+mn-cs"/>
        </a:defRPr>
      </a:lvl3pPr>
      <a:lvl4pPr marL="1011556" marR="0" indent="-21717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4pPr>
      <a:lvl5pPr marL="1228726" marR="0" indent="-2019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5pPr>
      <a:lvl6pPr marL="3078048"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694"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340"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986"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90" rtl="0" eaLnBrk="1" latinLnBrk="0" hangingPunct="1">
        <a:defRPr sz="2160" kern="1200">
          <a:solidFill>
            <a:schemeClr val="tx1"/>
          </a:solidFill>
          <a:latin typeface="+mn-lt"/>
          <a:ea typeface="+mn-ea"/>
          <a:cs typeface="+mn-cs"/>
        </a:defRPr>
      </a:lvl1pPr>
      <a:lvl2pPr marL="559645" algn="l" defTabSz="1119290" rtl="0" eaLnBrk="1" latinLnBrk="0" hangingPunct="1">
        <a:defRPr sz="2160" kern="1200">
          <a:solidFill>
            <a:schemeClr val="tx1"/>
          </a:solidFill>
          <a:latin typeface="+mn-lt"/>
          <a:ea typeface="+mn-ea"/>
          <a:cs typeface="+mn-cs"/>
        </a:defRPr>
      </a:lvl2pPr>
      <a:lvl3pPr marL="1119290" algn="l" defTabSz="1119290" rtl="0" eaLnBrk="1" latinLnBrk="0" hangingPunct="1">
        <a:defRPr sz="2160" kern="1200">
          <a:solidFill>
            <a:schemeClr val="tx1"/>
          </a:solidFill>
          <a:latin typeface="+mn-lt"/>
          <a:ea typeface="+mn-ea"/>
          <a:cs typeface="+mn-cs"/>
        </a:defRPr>
      </a:lvl3pPr>
      <a:lvl4pPr marL="1678936" algn="l" defTabSz="1119290" rtl="0" eaLnBrk="1" latinLnBrk="0" hangingPunct="1">
        <a:defRPr sz="2160" kern="1200">
          <a:solidFill>
            <a:schemeClr val="tx1"/>
          </a:solidFill>
          <a:latin typeface="+mn-lt"/>
          <a:ea typeface="+mn-ea"/>
          <a:cs typeface="+mn-cs"/>
        </a:defRPr>
      </a:lvl4pPr>
      <a:lvl5pPr marL="2238581" algn="l" defTabSz="1119290" rtl="0" eaLnBrk="1" latinLnBrk="0" hangingPunct="1">
        <a:defRPr sz="2160" kern="1200">
          <a:solidFill>
            <a:schemeClr val="tx1"/>
          </a:solidFill>
          <a:latin typeface="+mn-lt"/>
          <a:ea typeface="+mn-ea"/>
          <a:cs typeface="+mn-cs"/>
        </a:defRPr>
      </a:lvl5pPr>
      <a:lvl6pPr marL="2798227" algn="l" defTabSz="1119290" rtl="0" eaLnBrk="1" latinLnBrk="0" hangingPunct="1">
        <a:defRPr sz="2160" kern="1200">
          <a:solidFill>
            <a:schemeClr val="tx1"/>
          </a:solidFill>
          <a:latin typeface="+mn-lt"/>
          <a:ea typeface="+mn-ea"/>
          <a:cs typeface="+mn-cs"/>
        </a:defRPr>
      </a:lvl6pPr>
      <a:lvl7pPr marL="3357871" algn="l" defTabSz="1119290" rtl="0" eaLnBrk="1" latinLnBrk="0" hangingPunct="1">
        <a:defRPr sz="2160" kern="1200">
          <a:solidFill>
            <a:schemeClr val="tx1"/>
          </a:solidFill>
          <a:latin typeface="+mn-lt"/>
          <a:ea typeface="+mn-ea"/>
          <a:cs typeface="+mn-cs"/>
        </a:defRPr>
      </a:lvl7pPr>
      <a:lvl8pPr marL="3917516" algn="l" defTabSz="1119290" rtl="0" eaLnBrk="1" latinLnBrk="0" hangingPunct="1">
        <a:defRPr sz="2160" kern="1200">
          <a:solidFill>
            <a:schemeClr val="tx1"/>
          </a:solidFill>
          <a:latin typeface="+mn-lt"/>
          <a:ea typeface="+mn-ea"/>
          <a:cs typeface="+mn-cs"/>
        </a:defRPr>
      </a:lvl8pPr>
      <a:lvl9pPr marL="4477163" algn="l" defTabSz="111929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43A5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50"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53"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6"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5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2"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59"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60"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2"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3"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64"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65"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66"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70"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71"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72"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76"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77"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78"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9"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81"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82"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83"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84"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87"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88"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9"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90"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91"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9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95"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96"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7"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8"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1789430813"/>
      </p:ext>
    </p:extLst>
  </p:cSld>
  <p:clrMap bg1="dk1" tx1="lt1" bg2="dk2" tx2="lt2" accent1="accent1" accent2="accent2" accent3="accent3" accent4="accent4" accent5="accent5" accent6="accent6" hlink="hlink" folHlink="folHlink"/>
  <p:sldLayoutIdLst>
    <p:sldLayoutId id="2147484027" r:id="rId1"/>
    <p:sldLayoutId id="2147484037" r:id="rId2"/>
    <p:sldLayoutId id="2147484001" r:id="rId3"/>
    <p:sldLayoutId id="2147484011" r:id="rId4"/>
    <p:sldLayoutId id="2147484010" r:id="rId5"/>
    <p:sldLayoutId id="2147484002" r:id="rId6"/>
    <p:sldLayoutId id="2147484003" r:id="rId7"/>
    <p:sldLayoutId id="2147484030" r:id="rId8"/>
    <p:sldLayoutId id="2147484033" r:id="rId9"/>
    <p:sldLayoutId id="2147484006" r:id="rId10"/>
    <p:sldLayoutId id="2147484015" r:id="rId11"/>
    <p:sldLayoutId id="2147484004" r:id="rId12"/>
    <p:sldLayoutId id="2147484012" r:id="rId13"/>
    <p:sldLayoutId id="2147484018" r:id="rId14"/>
    <p:sldLayoutId id="2147484019" r:id="rId15"/>
    <p:sldLayoutId id="2147484020" r:id="rId16"/>
    <p:sldLayoutId id="2147484041" r:id="rId17"/>
    <p:sldLayoutId id="2147484038" r:id="rId18"/>
    <p:sldLayoutId id="2147484040" r:id="rId19"/>
  </p:sldLayoutIdLst>
  <p:transition>
    <p:fade/>
  </p:transition>
  <p:hf sldNum="0" hdr="0" ftr="0" dt="0"/>
  <p:txStyles>
    <p:titleStyle>
      <a:lvl1pPr algn="l" defTabSz="1119290" rtl="0" eaLnBrk="1" latinLnBrk="0" hangingPunct="1">
        <a:lnSpc>
          <a:spcPct val="100000"/>
        </a:lnSpc>
        <a:spcBef>
          <a:spcPct val="0"/>
        </a:spcBef>
        <a:buNone/>
        <a:defRPr lang="en-US" sz="4320" b="0" kern="1200" cap="none" spc="-6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7432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36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4864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88670" marR="0" indent="-2400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20" kern="1200" spc="0" baseline="0">
          <a:gradFill>
            <a:gsLst>
              <a:gs pos="1250">
                <a:schemeClr val="tx1"/>
              </a:gs>
              <a:gs pos="100000">
                <a:schemeClr val="tx1"/>
              </a:gs>
            </a:gsLst>
            <a:lin ang="5400000" scaled="0"/>
          </a:gradFill>
          <a:latin typeface="+mn-lt"/>
          <a:ea typeface="+mn-ea"/>
          <a:cs typeface="+mn-cs"/>
        </a:defRPr>
      </a:lvl3pPr>
      <a:lvl4pPr marL="1011556" marR="0" indent="-21717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4pPr>
      <a:lvl5pPr marL="1228726" marR="0" indent="-2019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5pPr>
      <a:lvl6pPr marL="3078048"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694"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340"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986"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90" rtl="0" eaLnBrk="1" latinLnBrk="0" hangingPunct="1">
        <a:defRPr sz="2160" kern="1200">
          <a:solidFill>
            <a:schemeClr val="tx1"/>
          </a:solidFill>
          <a:latin typeface="+mn-lt"/>
          <a:ea typeface="+mn-ea"/>
          <a:cs typeface="+mn-cs"/>
        </a:defRPr>
      </a:lvl1pPr>
      <a:lvl2pPr marL="559645" algn="l" defTabSz="1119290" rtl="0" eaLnBrk="1" latinLnBrk="0" hangingPunct="1">
        <a:defRPr sz="2160" kern="1200">
          <a:solidFill>
            <a:schemeClr val="tx1"/>
          </a:solidFill>
          <a:latin typeface="+mn-lt"/>
          <a:ea typeface="+mn-ea"/>
          <a:cs typeface="+mn-cs"/>
        </a:defRPr>
      </a:lvl2pPr>
      <a:lvl3pPr marL="1119290" algn="l" defTabSz="1119290" rtl="0" eaLnBrk="1" latinLnBrk="0" hangingPunct="1">
        <a:defRPr sz="2160" kern="1200">
          <a:solidFill>
            <a:schemeClr val="tx1"/>
          </a:solidFill>
          <a:latin typeface="+mn-lt"/>
          <a:ea typeface="+mn-ea"/>
          <a:cs typeface="+mn-cs"/>
        </a:defRPr>
      </a:lvl3pPr>
      <a:lvl4pPr marL="1678936" algn="l" defTabSz="1119290" rtl="0" eaLnBrk="1" latinLnBrk="0" hangingPunct="1">
        <a:defRPr sz="2160" kern="1200">
          <a:solidFill>
            <a:schemeClr val="tx1"/>
          </a:solidFill>
          <a:latin typeface="+mn-lt"/>
          <a:ea typeface="+mn-ea"/>
          <a:cs typeface="+mn-cs"/>
        </a:defRPr>
      </a:lvl4pPr>
      <a:lvl5pPr marL="2238581" algn="l" defTabSz="1119290" rtl="0" eaLnBrk="1" latinLnBrk="0" hangingPunct="1">
        <a:defRPr sz="2160" kern="1200">
          <a:solidFill>
            <a:schemeClr val="tx1"/>
          </a:solidFill>
          <a:latin typeface="+mn-lt"/>
          <a:ea typeface="+mn-ea"/>
          <a:cs typeface="+mn-cs"/>
        </a:defRPr>
      </a:lvl5pPr>
      <a:lvl6pPr marL="2798227" algn="l" defTabSz="1119290" rtl="0" eaLnBrk="1" latinLnBrk="0" hangingPunct="1">
        <a:defRPr sz="2160" kern="1200">
          <a:solidFill>
            <a:schemeClr val="tx1"/>
          </a:solidFill>
          <a:latin typeface="+mn-lt"/>
          <a:ea typeface="+mn-ea"/>
          <a:cs typeface="+mn-cs"/>
        </a:defRPr>
      </a:lvl6pPr>
      <a:lvl7pPr marL="3357871" algn="l" defTabSz="1119290" rtl="0" eaLnBrk="1" latinLnBrk="0" hangingPunct="1">
        <a:defRPr sz="2160" kern="1200">
          <a:solidFill>
            <a:schemeClr val="tx1"/>
          </a:solidFill>
          <a:latin typeface="+mn-lt"/>
          <a:ea typeface="+mn-ea"/>
          <a:cs typeface="+mn-cs"/>
        </a:defRPr>
      </a:lvl7pPr>
      <a:lvl8pPr marL="3917516" algn="l" defTabSz="1119290" rtl="0" eaLnBrk="1" latinLnBrk="0" hangingPunct="1">
        <a:defRPr sz="2160" kern="1200">
          <a:solidFill>
            <a:schemeClr val="tx1"/>
          </a:solidFill>
          <a:latin typeface="+mn-lt"/>
          <a:ea typeface="+mn-ea"/>
          <a:cs typeface="+mn-cs"/>
        </a:defRPr>
      </a:lvl8pPr>
      <a:lvl9pPr marL="4477163" algn="l" defTabSz="111929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4.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4.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34.xml"/><Relationship Id="rId5" Type="http://schemas.openxmlformats.org/officeDocument/2006/relationships/image" Target="../media/image59.sv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34.xml"/><Relationship Id="rId5" Type="http://schemas.openxmlformats.org/officeDocument/2006/relationships/image" Target="../media/image59.sv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emf"/><Relationship Id="rId7" Type="http://schemas.openxmlformats.org/officeDocument/2006/relationships/hyperlink" Target="https://www.rubberduckdev.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4.xml"/><Relationship Id="rId5" Type="http://schemas.openxmlformats.org/officeDocument/2006/relationships/image" Target="../media/image53.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4.png"/><Relationship Id="rId7" Type="http://schemas.openxmlformats.org/officeDocument/2006/relationships/image" Target="../media/image65.png"/><Relationship Id="rId2" Type="http://schemas.openxmlformats.org/officeDocument/2006/relationships/image" Target="../media/image52.png"/><Relationship Id="rId1" Type="http://schemas.openxmlformats.org/officeDocument/2006/relationships/slideLayout" Target="../slideLayouts/slideLayout34.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8" Type="http://schemas.openxmlformats.org/officeDocument/2006/relationships/hyperlink" Target="https://www.rubberduckdev.com/resource-provider-event-grid/" TargetMode="External"/><Relationship Id="rId3" Type="http://schemas.openxmlformats.org/officeDocument/2006/relationships/hyperlink" Target="https://github.com/MicrosoftDocs/azure-docs/issues/59065" TargetMode="External"/><Relationship Id="rId7" Type="http://schemas.openxmlformats.org/officeDocument/2006/relationships/image" Target="../media/image68.png"/><Relationship Id="rId2" Type="http://schemas.openxmlformats.org/officeDocument/2006/relationships/hyperlink" Target="https://github.com/MicrosoftDocs/azure-docs/issues/59222" TargetMode="External"/><Relationship Id="rId1" Type="http://schemas.openxmlformats.org/officeDocument/2006/relationships/slideLayout" Target="../slideLayouts/slideLayout34.xml"/><Relationship Id="rId6" Type="http://schemas.openxmlformats.org/officeDocument/2006/relationships/hyperlink" Target="https://www.rubberduckdev.com/debugging-eg-function/" TargetMode="External"/><Relationship Id="rId5" Type="http://schemas.openxmlformats.org/officeDocument/2006/relationships/image" Target="../media/image67.png"/><Relationship Id="rId4" Type="http://schemas.openxmlformats.org/officeDocument/2006/relationships/hyperlink" Target="https://github.com/Azure/azure-quickstart-templates/issues/7767"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emf"/><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Layout" Target="../slideLayouts/slideLayout25.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9.jpe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jpe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4.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34.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6651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3C5F-49E4-4EE3-BEC3-889EA43737CF}"/>
              </a:ext>
            </a:extLst>
          </p:cNvPr>
          <p:cNvSpPr>
            <a:spLocks noGrp="1"/>
          </p:cNvSpPr>
          <p:nvPr>
            <p:ph type="title"/>
          </p:nvPr>
        </p:nvSpPr>
        <p:spPr>
          <a:xfrm>
            <a:off x="800231" y="766038"/>
            <a:ext cx="4808832" cy="598318"/>
          </a:xfrm>
        </p:spPr>
        <p:txBody>
          <a:bodyPr/>
          <a:lstStyle/>
          <a:p>
            <a:r>
              <a:rPr lang="en-GB" dirty="0"/>
              <a:t>Add to it - scaling</a:t>
            </a:r>
          </a:p>
        </p:txBody>
      </p:sp>
      <p:sp>
        <p:nvSpPr>
          <p:cNvPr id="4" name="Rectangle 3">
            <a:extLst>
              <a:ext uri="{FF2B5EF4-FFF2-40B4-BE49-F238E27FC236}">
                <a16:creationId xmlns:a16="http://schemas.microsoft.com/office/drawing/2014/main" id="{699F37F2-A194-4D02-AFAD-4C8DCD9750F9}"/>
              </a:ext>
            </a:extLst>
          </p:cNvPr>
          <p:cNvSpPr/>
          <p:nvPr/>
        </p:nvSpPr>
        <p:spPr>
          <a:xfrm>
            <a:off x="2553629" y="5760493"/>
            <a:ext cx="8419171" cy="387798"/>
          </a:xfrm>
          <a:prstGeom prst="rect">
            <a:avLst/>
          </a:prstGeom>
        </p:spPr>
        <p:txBody>
          <a:bodyPr wrap="square">
            <a:spAutoFit/>
          </a:bodyPr>
          <a:lstStyle/>
          <a:p>
            <a:r>
              <a:rPr lang="en-GB" sz="1920" dirty="0"/>
              <a:t>https://docs.microsoft.com/en-us/azure/azure-functions/ip-addresses</a:t>
            </a:r>
          </a:p>
        </p:txBody>
      </p:sp>
      <p:pic>
        <p:nvPicPr>
          <p:cNvPr id="6" name="Picture 5">
            <a:extLst>
              <a:ext uri="{FF2B5EF4-FFF2-40B4-BE49-F238E27FC236}">
                <a16:creationId xmlns:a16="http://schemas.microsoft.com/office/drawing/2014/main" id="{5F275E80-CF51-45FC-A2E0-E31674643E4E}"/>
              </a:ext>
            </a:extLst>
          </p:cNvPr>
          <p:cNvPicPr>
            <a:picLocks noChangeAspect="1"/>
          </p:cNvPicPr>
          <p:nvPr/>
        </p:nvPicPr>
        <p:blipFill>
          <a:blip r:embed="rId2"/>
          <a:stretch>
            <a:fillRect/>
          </a:stretch>
        </p:blipFill>
        <p:spPr>
          <a:xfrm>
            <a:off x="2060991" y="2368481"/>
            <a:ext cx="10508418" cy="1257809"/>
          </a:xfrm>
          <a:prstGeom prst="rect">
            <a:avLst/>
          </a:prstGeom>
        </p:spPr>
      </p:pic>
      <p:pic>
        <p:nvPicPr>
          <p:cNvPr id="7" name="Picture 6">
            <a:extLst>
              <a:ext uri="{FF2B5EF4-FFF2-40B4-BE49-F238E27FC236}">
                <a16:creationId xmlns:a16="http://schemas.microsoft.com/office/drawing/2014/main" id="{0A804DFE-5FEE-4437-A56D-897B56440DC4}"/>
              </a:ext>
            </a:extLst>
          </p:cNvPr>
          <p:cNvPicPr>
            <a:picLocks noChangeAspect="1"/>
          </p:cNvPicPr>
          <p:nvPr/>
        </p:nvPicPr>
        <p:blipFill>
          <a:blip r:embed="rId3"/>
          <a:stretch>
            <a:fillRect/>
          </a:stretch>
        </p:blipFill>
        <p:spPr>
          <a:xfrm>
            <a:off x="1883755" y="4189744"/>
            <a:ext cx="10862891" cy="1189201"/>
          </a:xfrm>
          <a:prstGeom prst="rect">
            <a:avLst/>
          </a:prstGeom>
        </p:spPr>
      </p:pic>
    </p:spTree>
    <p:extLst>
      <p:ext uri="{BB962C8B-B14F-4D97-AF65-F5344CB8AC3E}">
        <p14:creationId xmlns:p14="http://schemas.microsoft.com/office/powerpoint/2010/main" val="40458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07DDF-FB52-48CC-A1C0-568E3D1E14EB}"/>
              </a:ext>
            </a:extLst>
          </p:cNvPr>
          <p:cNvSpPr>
            <a:spLocks noGrp="1"/>
          </p:cNvSpPr>
          <p:nvPr>
            <p:ph type="title"/>
          </p:nvPr>
        </p:nvSpPr>
        <p:spPr>
          <a:xfrm>
            <a:off x="800230" y="766051"/>
            <a:ext cx="8243409" cy="598305"/>
          </a:xfrm>
        </p:spPr>
        <p:txBody>
          <a:bodyPr/>
          <a:lstStyle/>
          <a:p>
            <a:r>
              <a:rPr lang="en-GB" dirty="0"/>
              <a:t>The issue at hand – scale up/out</a:t>
            </a:r>
          </a:p>
        </p:txBody>
      </p:sp>
      <p:grpSp>
        <p:nvGrpSpPr>
          <p:cNvPr id="9" name="Group 8">
            <a:extLst>
              <a:ext uri="{FF2B5EF4-FFF2-40B4-BE49-F238E27FC236}">
                <a16:creationId xmlns:a16="http://schemas.microsoft.com/office/drawing/2014/main" id="{22F6F5F4-86C2-4A06-A344-50D1EBF95815}"/>
              </a:ext>
            </a:extLst>
          </p:cNvPr>
          <p:cNvGrpSpPr/>
          <p:nvPr/>
        </p:nvGrpSpPr>
        <p:grpSpPr>
          <a:xfrm>
            <a:off x="5364731" y="6161279"/>
            <a:ext cx="1347934" cy="1453006"/>
            <a:chOff x="6703651" y="1788306"/>
            <a:chExt cx="1123278" cy="1210838"/>
          </a:xfrm>
        </p:grpSpPr>
        <p:pic>
          <p:nvPicPr>
            <p:cNvPr id="7" name="Graphic 6">
              <a:extLst>
                <a:ext uri="{FF2B5EF4-FFF2-40B4-BE49-F238E27FC236}">
                  <a16:creationId xmlns:a16="http://schemas.microsoft.com/office/drawing/2014/main" id="{795E75BE-DD12-411C-98D8-BD3DE7924A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3651" y="1788306"/>
              <a:ext cx="989053" cy="989053"/>
            </a:xfrm>
            <a:prstGeom prst="rect">
              <a:avLst/>
            </a:prstGeom>
          </p:spPr>
        </p:pic>
        <p:sp>
          <p:nvSpPr>
            <p:cNvPr id="8" name="TextBox 7">
              <a:extLst>
                <a:ext uri="{FF2B5EF4-FFF2-40B4-BE49-F238E27FC236}">
                  <a16:creationId xmlns:a16="http://schemas.microsoft.com/office/drawing/2014/main" id="{489E4F1D-7671-4C7A-8C1B-7C63CD6FDC94}"/>
                </a:ext>
              </a:extLst>
            </p:cNvPr>
            <p:cNvSpPr txBox="1"/>
            <p:nvPr/>
          </p:nvSpPr>
          <p:spPr>
            <a:xfrm>
              <a:off x="6803472" y="2706757"/>
              <a:ext cx="1023457" cy="292387"/>
            </a:xfrm>
            <a:prstGeom prst="rect">
              <a:avLst/>
            </a:prstGeom>
            <a:noFill/>
          </p:spPr>
          <p:txBody>
            <a:bodyPr wrap="square" rtlCol="0">
              <a:spAutoFit/>
            </a:bodyPr>
            <a:lstStyle/>
            <a:p>
              <a:r>
                <a:rPr lang="en-GB" sz="1680" dirty="0"/>
                <a:t>Function A</a:t>
              </a:r>
            </a:p>
          </p:txBody>
        </p:sp>
      </p:grpSp>
      <p:sp>
        <p:nvSpPr>
          <p:cNvPr id="10" name="TextBox 9">
            <a:extLst>
              <a:ext uri="{FF2B5EF4-FFF2-40B4-BE49-F238E27FC236}">
                <a16:creationId xmlns:a16="http://schemas.microsoft.com/office/drawing/2014/main" id="{20DC2506-6F52-45F4-834F-6B9EA565A0CF}"/>
              </a:ext>
            </a:extLst>
          </p:cNvPr>
          <p:cNvSpPr txBox="1"/>
          <p:nvPr/>
        </p:nvSpPr>
        <p:spPr>
          <a:xfrm>
            <a:off x="473141" y="2371734"/>
            <a:ext cx="3865646" cy="1687898"/>
          </a:xfrm>
          <a:prstGeom prst="rect">
            <a:avLst/>
          </a:prstGeom>
          <a:noFill/>
          <a:ln>
            <a:solidFill>
              <a:schemeClr val="tx1"/>
            </a:solidFill>
          </a:ln>
        </p:spPr>
        <p:txBody>
          <a:bodyPr wrap="square" rtlCol="0">
            <a:spAutoFit/>
          </a:bodyPr>
          <a:lstStyle/>
          <a:p>
            <a:r>
              <a:rPr lang="en-GB" sz="2592" dirty="0"/>
              <a:t>(Internal-system-1) 192.168.10.1</a:t>
            </a:r>
            <a:br>
              <a:rPr lang="en-GB" sz="2592" dirty="0"/>
            </a:br>
            <a:r>
              <a:rPr lang="en-GB" sz="2592" dirty="0"/>
              <a:t>(Internal-system-2) 192.168.10.2</a:t>
            </a:r>
          </a:p>
        </p:txBody>
      </p:sp>
      <p:cxnSp>
        <p:nvCxnSpPr>
          <p:cNvPr id="12" name="Straight Arrow Connector 11">
            <a:extLst>
              <a:ext uri="{FF2B5EF4-FFF2-40B4-BE49-F238E27FC236}">
                <a16:creationId xmlns:a16="http://schemas.microsoft.com/office/drawing/2014/main" id="{7971B9BC-924B-48F8-9256-779E17885AE7}"/>
              </a:ext>
            </a:extLst>
          </p:cNvPr>
          <p:cNvCxnSpPr>
            <a:cxnSpLocks/>
            <a:stCxn id="10" idx="2"/>
            <a:endCxn id="7" idx="0"/>
          </p:cNvCxnSpPr>
          <p:nvPr/>
        </p:nvCxnSpPr>
        <p:spPr>
          <a:xfrm>
            <a:off x="2405964" y="4059632"/>
            <a:ext cx="3552199" cy="210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38A973BF-A17F-4A2A-907B-0B8B2A7F961E}"/>
              </a:ext>
            </a:extLst>
          </p:cNvPr>
          <p:cNvGrpSpPr/>
          <p:nvPr/>
        </p:nvGrpSpPr>
        <p:grpSpPr>
          <a:xfrm>
            <a:off x="11095279" y="2489180"/>
            <a:ext cx="1347934" cy="1453006"/>
            <a:chOff x="6703651" y="1788306"/>
            <a:chExt cx="1123278" cy="1210838"/>
          </a:xfrm>
        </p:grpSpPr>
        <p:pic>
          <p:nvPicPr>
            <p:cNvPr id="31" name="Graphic 30">
              <a:extLst>
                <a:ext uri="{FF2B5EF4-FFF2-40B4-BE49-F238E27FC236}">
                  <a16:creationId xmlns:a16="http://schemas.microsoft.com/office/drawing/2014/main" id="{AA96A49B-CE26-4F6E-B19A-F250A3BE52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3651" y="1788306"/>
              <a:ext cx="989053" cy="989053"/>
            </a:xfrm>
            <a:prstGeom prst="rect">
              <a:avLst/>
            </a:prstGeom>
          </p:spPr>
        </p:pic>
        <p:sp>
          <p:nvSpPr>
            <p:cNvPr id="32" name="TextBox 31">
              <a:extLst>
                <a:ext uri="{FF2B5EF4-FFF2-40B4-BE49-F238E27FC236}">
                  <a16:creationId xmlns:a16="http://schemas.microsoft.com/office/drawing/2014/main" id="{51E19042-127B-400D-BDCF-1F8F2C9C6481}"/>
                </a:ext>
              </a:extLst>
            </p:cNvPr>
            <p:cNvSpPr txBox="1"/>
            <p:nvPr/>
          </p:nvSpPr>
          <p:spPr>
            <a:xfrm>
              <a:off x="6803472" y="2706757"/>
              <a:ext cx="1023457" cy="292387"/>
            </a:xfrm>
            <a:prstGeom prst="rect">
              <a:avLst/>
            </a:prstGeom>
            <a:noFill/>
          </p:spPr>
          <p:txBody>
            <a:bodyPr wrap="square" rtlCol="0">
              <a:spAutoFit/>
            </a:bodyPr>
            <a:lstStyle/>
            <a:p>
              <a:r>
                <a:rPr lang="en-GB" sz="1680" dirty="0"/>
                <a:t>Function B</a:t>
              </a:r>
            </a:p>
          </p:txBody>
        </p:sp>
      </p:grpSp>
      <p:cxnSp>
        <p:nvCxnSpPr>
          <p:cNvPr id="21" name="Straight Arrow Connector 20">
            <a:extLst>
              <a:ext uri="{FF2B5EF4-FFF2-40B4-BE49-F238E27FC236}">
                <a16:creationId xmlns:a16="http://schemas.microsoft.com/office/drawing/2014/main" id="{54B3C375-56D1-4301-AD79-B62397C01E36}"/>
              </a:ext>
            </a:extLst>
          </p:cNvPr>
          <p:cNvCxnSpPr>
            <a:cxnSpLocks/>
            <a:stCxn id="31" idx="1"/>
            <a:endCxn id="7" idx="3"/>
          </p:cNvCxnSpPr>
          <p:nvPr/>
        </p:nvCxnSpPr>
        <p:spPr>
          <a:xfrm flipH="1">
            <a:off x="6551595" y="3082612"/>
            <a:ext cx="4543684" cy="3672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quot;Not Allowed&quot; Symbol 12">
            <a:extLst>
              <a:ext uri="{FF2B5EF4-FFF2-40B4-BE49-F238E27FC236}">
                <a16:creationId xmlns:a16="http://schemas.microsoft.com/office/drawing/2014/main" id="{FBBA2465-AFE1-456D-9ABB-70F26FC0D8A5}"/>
              </a:ext>
            </a:extLst>
          </p:cNvPr>
          <p:cNvSpPr/>
          <p:nvPr/>
        </p:nvSpPr>
        <p:spPr bwMode="auto">
          <a:xfrm>
            <a:off x="8008169" y="4667544"/>
            <a:ext cx="876113" cy="885822"/>
          </a:xfrm>
          <a:prstGeom prst="noSmoking">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Azure Autoscaling: App Services and Could Services: Tips &amp; Best Practices">
            <a:extLst>
              <a:ext uri="{FF2B5EF4-FFF2-40B4-BE49-F238E27FC236}">
                <a16:creationId xmlns:a16="http://schemas.microsoft.com/office/drawing/2014/main" id="{745775D1-9559-4039-A56D-00C688D12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856" y="4375196"/>
            <a:ext cx="2976563" cy="1338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61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07DDF-FB52-48CC-A1C0-568E3D1E14EB}"/>
              </a:ext>
            </a:extLst>
          </p:cNvPr>
          <p:cNvSpPr>
            <a:spLocks noGrp="1"/>
          </p:cNvSpPr>
          <p:nvPr>
            <p:ph type="title"/>
          </p:nvPr>
        </p:nvSpPr>
        <p:spPr>
          <a:xfrm>
            <a:off x="800230" y="766038"/>
            <a:ext cx="4652715" cy="598318"/>
          </a:xfrm>
        </p:spPr>
        <p:txBody>
          <a:bodyPr/>
          <a:lstStyle/>
          <a:p>
            <a:r>
              <a:rPr lang="en-GB" dirty="0"/>
              <a:t>The basic solution</a:t>
            </a:r>
          </a:p>
        </p:txBody>
      </p:sp>
      <p:grpSp>
        <p:nvGrpSpPr>
          <p:cNvPr id="9" name="Group 8">
            <a:extLst>
              <a:ext uri="{FF2B5EF4-FFF2-40B4-BE49-F238E27FC236}">
                <a16:creationId xmlns:a16="http://schemas.microsoft.com/office/drawing/2014/main" id="{22F6F5F4-86C2-4A06-A344-50D1EBF95815}"/>
              </a:ext>
            </a:extLst>
          </p:cNvPr>
          <p:cNvGrpSpPr/>
          <p:nvPr/>
        </p:nvGrpSpPr>
        <p:grpSpPr>
          <a:xfrm>
            <a:off x="1731997" y="5640206"/>
            <a:ext cx="1347934" cy="1453006"/>
            <a:chOff x="6703651" y="1788306"/>
            <a:chExt cx="1123278" cy="1210838"/>
          </a:xfrm>
        </p:grpSpPr>
        <p:pic>
          <p:nvPicPr>
            <p:cNvPr id="7" name="Graphic 6">
              <a:extLst>
                <a:ext uri="{FF2B5EF4-FFF2-40B4-BE49-F238E27FC236}">
                  <a16:creationId xmlns:a16="http://schemas.microsoft.com/office/drawing/2014/main" id="{795E75BE-DD12-411C-98D8-BD3DE7924A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3651" y="1788306"/>
              <a:ext cx="989053" cy="989053"/>
            </a:xfrm>
            <a:prstGeom prst="rect">
              <a:avLst/>
            </a:prstGeom>
          </p:spPr>
        </p:pic>
        <p:sp>
          <p:nvSpPr>
            <p:cNvPr id="8" name="TextBox 7">
              <a:extLst>
                <a:ext uri="{FF2B5EF4-FFF2-40B4-BE49-F238E27FC236}">
                  <a16:creationId xmlns:a16="http://schemas.microsoft.com/office/drawing/2014/main" id="{489E4F1D-7671-4C7A-8C1B-7C63CD6FDC94}"/>
                </a:ext>
              </a:extLst>
            </p:cNvPr>
            <p:cNvSpPr txBox="1"/>
            <p:nvPr/>
          </p:nvSpPr>
          <p:spPr>
            <a:xfrm>
              <a:off x="6803472" y="2706757"/>
              <a:ext cx="1023457" cy="292387"/>
            </a:xfrm>
            <a:prstGeom prst="rect">
              <a:avLst/>
            </a:prstGeom>
            <a:noFill/>
          </p:spPr>
          <p:txBody>
            <a:bodyPr wrap="square" rtlCol="0">
              <a:spAutoFit/>
            </a:bodyPr>
            <a:lstStyle/>
            <a:p>
              <a:r>
                <a:rPr lang="en-GB" sz="1680" dirty="0"/>
                <a:t>Function A</a:t>
              </a:r>
            </a:p>
          </p:txBody>
        </p:sp>
      </p:grpSp>
      <p:sp>
        <p:nvSpPr>
          <p:cNvPr id="10" name="TextBox 9">
            <a:extLst>
              <a:ext uri="{FF2B5EF4-FFF2-40B4-BE49-F238E27FC236}">
                <a16:creationId xmlns:a16="http://schemas.microsoft.com/office/drawing/2014/main" id="{20DC2506-6F52-45F4-834F-6B9EA565A0CF}"/>
              </a:ext>
            </a:extLst>
          </p:cNvPr>
          <p:cNvSpPr txBox="1"/>
          <p:nvPr/>
        </p:nvSpPr>
        <p:spPr>
          <a:xfrm>
            <a:off x="473141" y="2371734"/>
            <a:ext cx="3865646" cy="1687898"/>
          </a:xfrm>
          <a:prstGeom prst="rect">
            <a:avLst/>
          </a:prstGeom>
          <a:noFill/>
          <a:ln>
            <a:solidFill>
              <a:schemeClr val="tx1"/>
            </a:solidFill>
          </a:ln>
        </p:spPr>
        <p:txBody>
          <a:bodyPr wrap="square" rtlCol="0">
            <a:spAutoFit/>
          </a:bodyPr>
          <a:lstStyle/>
          <a:p>
            <a:r>
              <a:rPr lang="en-GB" sz="2592" dirty="0"/>
              <a:t>(Internal-system-1) 192.168.10.1</a:t>
            </a:r>
            <a:br>
              <a:rPr lang="en-GB" sz="2592" dirty="0"/>
            </a:br>
            <a:r>
              <a:rPr lang="en-GB" sz="2592" dirty="0"/>
              <a:t>(Internal-system-2) 192.168.10.2</a:t>
            </a:r>
          </a:p>
        </p:txBody>
      </p:sp>
      <p:cxnSp>
        <p:nvCxnSpPr>
          <p:cNvPr id="12" name="Straight Arrow Connector 11">
            <a:extLst>
              <a:ext uri="{FF2B5EF4-FFF2-40B4-BE49-F238E27FC236}">
                <a16:creationId xmlns:a16="http://schemas.microsoft.com/office/drawing/2014/main" id="{7971B9BC-924B-48F8-9256-779E17885AE7}"/>
              </a:ext>
            </a:extLst>
          </p:cNvPr>
          <p:cNvCxnSpPr>
            <a:cxnSpLocks/>
            <a:stCxn id="10" idx="2"/>
            <a:endCxn id="7" idx="0"/>
          </p:cNvCxnSpPr>
          <p:nvPr/>
        </p:nvCxnSpPr>
        <p:spPr>
          <a:xfrm flipH="1">
            <a:off x="2325429" y="4059632"/>
            <a:ext cx="80535" cy="158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38A973BF-A17F-4A2A-907B-0B8B2A7F961E}"/>
              </a:ext>
            </a:extLst>
          </p:cNvPr>
          <p:cNvGrpSpPr/>
          <p:nvPr/>
        </p:nvGrpSpPr>
        <p:grpSpPr>
          <a:xfrm>
            <a:off x="10582382" y="5634311"/>
            <a:ext cx="1347934" cy="1453006"/>
            <a:chOff x="6703651" y="1788306"/>
            <a:chExt cx="1123278" cy="1210838"/>
          </a:xfrm>
        </p:grpSpPr>
        <p:pic>
          <p:nvPicPr>
            <p:cNvPr id="31" name="Graphic 30">
              <a:extLst>
                <a:ext uri="{FF2B5EF4-FFF2-40B4-BE49-F238E27FC236}">
                  <a16:creationId xmlns:a16="http://schemas.microsoft.com/office/drawing/2014/main" id="{AA96A49B-CE26-4F6E-B19A-F250A3BE52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3651" y="1788306"/>
              <a:ext cx="989053" cy="989053"/>
            </a:xfrm>
            <a:prstGeom prst="rect">
              <a:avLst/>
            </a:prstGeom>
          </p:spPr>
        </p:pic>
        <p:sp>
          <p:nvSpPr>
            <p:cNvPr id="32" name="TextBox 31">
              <a:extLst>
                <a:ext uri="{FF2B5EF4-FFF2-40B4-BE49-F238E27FC236}">
                  <a16:creationId xmlns:a16="http://schemas.microsoft.com/office/drawing/2014/main" id="{51E19042-127B-400D-BDCF-1F8F2C9C6481}"/>
                </a:ext>
              </a:extLst>
            </p:cNvPr>
            <p:cNvSpPr txBox="1"/>
            <p:nvPr/>
          </p:nvSpPr>
          <p:spPr>
            <a:xfrm>
              <a:off x="6803472" y="2706757"/>
              <a:ext cx="1023457" cy="292387"/>
            </a:xfrm>
            <a:prstGeom prst="rect">
              <a:avLst/>
            </a:prstGeom>
            <a:noFill/>
          </p:spPr>
          <p:txBody>
            <a:bodyPr wrap="square" rtlCol="0">
              <a:spAutoFit/>
            </a:bodyPr>
            <a:lstStyle/>
            <a:p>
              <a:r>
                <a:rPr lang="en-GB" sz="1680" dirty="0"/>
                <a:t>Function B</a:t>
              </a:r>
            </a:p>
          </p:txBody>
        </p:sp>
      </p:grpSp>
      <p:cxnSp>
        <p:nvCxnSpPr>
          <p:cNvPr id="34" name="Straight Arrow Connector 33">
            <a:extLst>
              <a:ext uri="{FF2B5EF4-FFF2-40B4-BE49-F238E27FC236}">
                <a16:creationId xmlns:a16="http://schemas.microsoft.com/office/drawing/2014/main" id="{8C03EF4C-F55A-4051-A080-6FE78B19819A}"/>
              </a:ext>
            </a:extLst>
          </p:cNvPr>
          <p:cNvCxnSpPr>
            <a:stCxn id="10" idx="2"/>
            <a:endCxn id="31" idx="1"/>
          </p:cNvCxnSpPr>
          <p:nvPr/>
        </p:nvCxnSpPr>
        <p:spPr>
          <a:xfrm>
            <a:off x="2405964" y="4059632"/>
            <a:ext cx="8176418" cy="2168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7EE590D-2FFD-4DD9-8443-00BC6AB09A8D}"/>
              </a:ext>
            </a:extLst>
          </p:cNvPr>
          <p:cNvGrpSpPr/>
          <p:nvPr/>
        </p:nvGrpSpPr>
        <p:grpSpPr>
          <a:xfrm>
            <a:off x="10582382" y="2096582"/>
            <a:ext cx="1347934" cy="1453006"/>
            <a:chOff x="6703651" y="1788306"/>
            <a:chExt cx="1123278" cy="1210838"/>
          </a:xfrm>
        </p:grpSpPr>
        <p:pic>
          <p:nvPicPr>
            <p:cNvPr id="46" name="Graphic 45">
              <a:extLst>
                <a:ext uri="{FF2B5EF4-FFF2-40B4-BE49-F238E27FC236}">
                  <a16:creationId xmlns:a16="http://schemas.microsoft.com/office/drawing/2014/main" id="{0C9B1B17-5EA4-42AC-9498-82364F35C9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3651" y="1788306"/>
              <a:ext cx="989053" cy="989053"/>
            </a:xfrm>
            <a:prstGeom prst="rect">
              <a:avLst/>
            </a:prstGeom>
          </p:spPr>
        </p:pic>
        <p:sp>
          <p:nvSpPr>
            <p:cNvPr id="47" name="TextBox 46">
              <a:extLst>
                <a:ext uri="{FF2B5EF4-FFF2-40B4-BE49-F238E27FC236}">
                  <a16:creationId xmlns:a16="http://schemas.microsoft.com/office/drawing/2014/main" id="{1976E921-D4C1-4DA8-ABD8-ACB86E0F48E1}"/>
                </a:ext>
              </a:extLst>
            </p:cNvPr>
            <p:cNvSpPr txBox="1"/>
            <p:nvPr/>
          </p:nvSpPr>
          <p:spPr>
            <a:xfrm>
              <a:off x="6803472" y="2706757"/>
              <a:ext cx="1023457" cy="292387"/>
            </a:xfrm>
            <a:prstGeom prst="rect">
              <a:avLst/>
            </a:prstGeom>
            <a:noFill/>
          </p:spPr>
          <p:txBody>
            <a:bodyPr wrap="square" rtlCol="0">
              <a:spAutoFit/>
            </a:bodyPr>
            <a:lstStyle/>
            <a:p>
              <a:r>
                <a:rPr lang="en-GB" sz="1680"/>
                <a:t>Function C</a:t>
              </a:r>
              <a:endParaRPr lang="en-GB" sz="1680" dirty="0"/>
            </a:p>
          </p:txBody>
        </p:sp>
      </p:grpSp>
      <p:cxnSp>
        <p:nvCxnSpPr>
          <p:cNvPr id="49" name="Straight Arrow Connector 48">
            <a:extLst>
              <a:ext uri="{FF2B5EF4-FFF2-40B4-BE49-F238E27FC236}">
                <a16:creationId xmlns:a16="http://schemas.microsoft.com/office/drawing/2014/main" id="{7331A93A-F623-4561-8B76-E4107D871090}"/>
              </a:ext>
            </a:extLst>
          </p:cNvPr>
          <p:cNvCxnSpPr>
            <a:cxnSpLocks/>
            <a:stCxn id="10" idx="3"/>
            <a:endCxn id="46" idx="1"/>
          </p:cNvCxnSpPr>
          <p:nvPr/>
        </p:nvCxnSpPr>
        <p:spPr>
          <a:xfrm flipV="1">
            <a:off x="4338787" y="2690014"/>
            <a:ext cx="6243595" cy="52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D1FA4C6-8DD2-4CED-A515-7F88D3B1F147}"/>
              </a:ext>
            </a:extLst>
          </p:cNvPr>
          <p:cNvCxnSpPr>
            <a:cxnSpLocks/>
            <a:stCxn id="7" idx="3"/>
            <a:endCxn id="31" idx="1"/>
          </p:cNvCxnSpPr>
          <p:nvPr/>
        </p:nvCxnSpPr>
        <p:spPr>
          <a:xfrm flipV="1">
            <a:off x="2918861" y="6227743"/>
            <a:ext cx="7663522" cy="58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AA2D207-FFE7-4008-9E5E-CB31A4E374F9}"/>
              </a:ext>
            </a:extLst>
          </p:cNvPr>
          <p:cNvCxnSpPr>
            <a:cxnSpLocks/>
            <a:stCxn id="7" idx="0"/>
            <a:endCxn id="46" idx="1"/>
          </p:cNvCxnSpPr>
          <p:nvPr/>
        </p:nvCxnSpPr>
        <p:spPr>
          <a:xfrm flipV="1">
            <a:off x="2325430" y="2690014"/>
            <a:ext cx="8256953" cy="29501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F64C0E7-97B3-4411-82CB-0FB36757783B}"/>
              </a:ext>
            </a:extLst>
          </p:cNvPr>
          <p:cNvCxnSpPr>
            <a:cxnSpLocks/>
            <a:stCxn id="47" idx="2"/>
            <a:endCxn id="31" idx="0"/>
          </p:cNvCxnSpPr>
          <p:nvPr/>
        </p:nvCxnSpPr>
        <p:spPr>
          <a:xfrm flipH="1">
            <a:off x="11175814" y="3549588"/>
            <a:ext cx="140428" cy="20847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4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676F-F65C-4C9B-98A9-AFB3CD5308E6}"/>
              </a:ext>
            </a:extLst>
          </p:cNvPr>
          <p:cNvSpPr>
            <a:spLocks noGrp="1"/>
          </p:cNvSpPr>
          <p:nvPr>
            <p:ph type="title"/>
          </p:nvPr>
        </p:nvSpPr>
        <p:spPr>
          <a:xfrm>
            <a:off x="800231" y="766038"/>
            <a:ext cx="8722910" cy="598318"/>
          </a:xfrm>
        </p:spPr>
        <p:txBody>
          <a:bodyPr/>
          <a:lstStyle/>
          <a:p>
            <a:r>
              <a:rPr lang="en-GB" dirty="0"/>
              <a:t>Outbound IP ranges</a:t>
            </a:r>
          </a:p>
        </p:txBody>
      </p:sp>
      <p:sp>
        <p:nvSpPr>
          <p:cNvPr id="4" name="Rectangle 3">
            <a:extLst>
              <a:ext uri="{FF2B5EF4-FFF2-40B4-BE49-F238E27FC236}">
                <a16:creationId xmlns:a16="http://schemas.microsoft.com/office/drawing/2014/main" id="{3E604F45-0BA9-473F-A3AE-F45F45376C45}"/>
              </a:ext>
            </a:extLst>
          </p:cNvPr>
          <p:cNvSpPr/>
          <p:nvPr/>
        </p:nvSpPr>
        <p:spPr>
          <a:xfrm>
            <a:off x="845155" y="6636759"/>
            <a:ext cx="12290245" cy="400110"/>
          </a:xfrm>
          <a:prstGeom prst="rect">
            <a:avLst/>
          </a:prstGeom>
        </p:spPr>
        <p:txBody>
          <a:bodyPr wrap="square">
            <a:spAutoFit/>
          </a:bodyPr>
          <a:lstStyle/>
          <a:p>
            <a:r>
              <a:rPr lang="en-GB" sz="2000" dirty="0"/>
              <a:t>https://docs.microsoft.com/en-us/azure/azure-functions/ip-addresses#find-outbound-ip-addresses</a:t>
            </a:r>
          </a:p>
        </p:txBody>
      </p:sp>
      <p:pic>
        <p:nvPicPr>
          <p:cNvPr id="5" name="Picture 4">
            <a:extLst>
              <a:ext uri="{FF2B5EF4-FFF2-40B4-BE49-F238E27FC236}">
                <a16:creationId xmlns:a16="http://schemas.microsoft.com/office/drawing/2014/main" id="{3752199E-52E5-4100-9861-AD30B1F8BC1D}"/>
              </a:ext>
            </a:extLst>
          </p:cNvPr>
          <p:cNvPicPr>
            <a:picLocks noChangeAspect="1"/>
          </p:cNvPicPr>
          <p:nvPr/>
        </p:nvPicPr>
        <p:blipFill>
          <a:blip r:embed="rId2"/>
          <a:stretch>
            <a:fillRect/>
          </a:stretch>
        </p:blipFill>
        <p:spPr>
          <a:xfrm>
            <a:off x="2482197" y="1798267"/>
            <a:ext cx="7787492" cy="4633066"/>
          </a:xfrm>
          <a:prstGeom prst="rect">
            <a:avLst/>
          </a:prstGeom>
        </p:spPr>
      </p:pic>
    </p:spTree>
    <p:extLst>
      <p:ext uri="{BB962C8B-B14F-4D97-AF65-F5344CB8AC3E}">
        <p14:creationId xmlns:p14="http://schemas.microsoft.com/office/powerpoint/2010/main" val="240082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4053-6FD0-4BDE-8617-81D7136069F8}"/>
              </a:ext>
            </a:extLst>
          </p:cNvPr>
          <p:cNvSpPr>
            <a:spLocks noGrp="1"/>
          </p:cNvSpPr>
          <p:nvPr>
            <p:ph type="title"/>
          </p:nvPr>
        </p:nvSpPr>
        <p:spPr>
          <a:xfrm>
            <a:off x="800230" y="766038"/>
            <a:ext cx="5778989" cy="598318"/>
          </a:xfrm>
        </p:spPr>
        <p:txBody>
          <a:bodyPr/>
          <a:lstStyle/>
          <a:p>
            <a:r>
              <a:rPr lang="en-GB" dirty="0"/>
              <a:t>So what do we need</a:t>
            </a:r>
          </a:p>
        </p:txBody>
      </p:sp>
      <p:sp>
        <p:nvSpPr>
          <p:cNvPr id="4" name="Rectangle 3">
            <a:extLst>
              <a:ext uri="{FF2B5EF4-FFF2-40B4-BE49-F238E27FC236}">
                <a16:creationId xmlns:a16="http://schemas.microsoft.com/office/drawing/2014/main" id="{02B7DB2D-1293-4EC2-8243-42CB185CF4F8}"/>
              </a:ext>
            </a:extLst>
          </p:cNvPr>
          <p:cNvSpPr/>
          <p:nvPr/>
        </p:nvSpPr>
        <p:spPr>
          <a:xfrm>
            <a:off x="5481073" y="4421077"/>
            <a:ext cx="2556769" cy="1811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92" dirty="0"/>
              <a:t>Allow IPs</a:t>
            </a:r>
          </a:p>
        </p:txBody>
      </p:sp>
      <p:sp>
        <p:nvSpPr>
          <p:cNvPr id="5" name="Oval 4">
            <a:extLst>
              <a:ext uri="{FF2B5EF4-FFF2-40B4-BE49-F238E27FC236}">
                <a16:creationId xmlns:a16="http://schemas.microsoft.com/office/drawing/2014/main" id="{5F635F69-E0C8-4D76-8DEB-E097A1604C0D}"/>
              </a:ext>
            </a:extLst>
          </p:cNvPr>
          <p:cNvSpPr/>
          <p:nvPr/>
        </p:nvSpPr>
        <p:spPr>
          <a:xfrm>
            <a:off x="5582279" y="2103248"/>
            <a:ext cx="2354358" cy="1354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92" dirty="0"/>
              <a:t>Find out what to allow</a:t>
            </a:r>
          </a:p>
        </p:txBody>
      </p:sp>
      <p:sp>
        <p:nvSpPr>
          <p:cNvPr id="6" name="Oval 5">
            <a:extLst>
              <a:ext uri="{FF2B5EF4-FFF2-40B4-BE49-F238E27FC236}">
                <a16:creationId xmlns:a16="http://schemas.microsoft.com/office/drawing/2014/main" id="{22D9FFF5-3F51-424E-ADFD-E14C9C4BF25D}"/>
              </a:ext>
            </a:extLst>
          </p:cNvPr>
          <p:cNvSpPr/>
          <p:nvPr/>
        </p:nvSpPr>
        <p:spPr>
          <a:xfrm>
            <a:off x="10314076" y="4649364"/>
            <a:ext cx="2354358" cy="1354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92" dirty="0"/>
              <a:t>Apply changes</a:t>
            </a:r>
          </a:p>
        </p:txBody>
      </p:sp>
      <p:sp>
        <p:nvSpPr>
          <p:cNvPr id="7" name="Oval 6">
            <a:extLst>
              <a:ext uri="{FF2B5EF4-FFF2-40B4-BE49-F238E27FC236}">
                <a16:creationId xmlns:a16="http://schemas.microsoft.com/office/drawing/2014/main" id="{10155156-CF67-40E3-A2E4-13B5352A7356}"/>
              </a:ext>
            </a:extLst>
          </p:cNvPr>
          <p:cNvSpPr/>
          <p:nvPr/>
        </p:nvSpPr>
        <p:spPr>
          <a:xfrm>
            <a:off x="1416875" y="4730026"/>
            <a:ext cx="2427156" cy="1193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92" dirty="0"/>
              <a:t>When to allow</a:t>
            </a:r>
          </a:p>
        </p:txBody>
      </p:sp>
      <p:cxnSp>
        <p:nvCxnSpPr>
          <p:cNvPr id="11" name="Straight Arrow Connector 10">
            <a:extLst>
              <a:ext uri="{FF2B5EF4-FFF2-40B4-BE49-F238E27FC236}">
                <a16:creationId xmlns:a16="http://schemas.microsoft.com/office/drawing/2014/main" id="{EB89ED98-3851-4AFE-986B-E9B803DAEF96}"/>
              </a:ext>
            </a:extLst>
          </p:cNvPr>
          <p:cNvCxnSpPr>
            <a:stCxn id="7" idx="6"/>
            <a:endCxn id="4" idx="1"/>
          </p:cNvCxnSpPr>
          <p:nvPr/>
        </p:nvCxnSpPr>
        <p:spPr>
          <a:xfrm flipV="1">
            <a:off x="3844032" y="5326600"/>
            <a:ext cx="16370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5ADCD7-2F66-40A7-AB29-7E706B12215C}"/>
              </a:ext>
            </a:extLst>
          </p:cNvPr>
          <p:cNvCxnSpPr>
            <a:stCxn id="5" idx="4"/>
            <a:endCxn id="4" idx="0"/>
          </p:cNvCxnSpPr>
          <p:nvPr/>
        </p:nvCxnSpPr>
        <p:spPr>
          <a:xfrm flipH="1">
            <a:off x="6759458" y="3457722"/>
            <a:ext cx="1" cy="9633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259B8CC-52EE-48DE-9774-730942FA25A8}"/>
              </a:ext>
            </a:extLst>
          </p:cNvPr>
          <p:cNvCxnSpPr>
            <a:stCxn id="4" idx="3"/>
            <a:endCxn id="6" idx="2"/>
          </p:cNvCxnSpPr>
          <p:nvPr/>
        </p:nvCxnSpPr>
        <p:spPr>
          <a:xfrm>
            <a:off x="8037841" y="5326600"/>
            <a:ext cx="22762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95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BC89-EE27-40FE-8DCF-A6BC93CC1146}"/>
              </a:ext>
            </a:extLst>
          </p:cNvPr>
          <p:cNvSpPr>
            <a:spLocks noGrp="1"/>
          </p:cNvSpPr>
          <p:nvPr>
            <p:ph type="title"/>
          </p:nvPr>
        </p:nvSpPr>
        <p:spPr>
          <a:xfrm>
            <a:off x="800231" y="766038"/>
            <a:ext cx="5845896" cy="598318"/>
          </a:xfrm>
        </p:spPr>
        <p:txBody>
          <a:bodyPr anchor="b">
            <a:normAutofit fontScale="90000"/>
          </a:bodyPr>
          <a:lstStyle/>
          <a:p>
            <a:r>
              <a:rPr lang="en-GB" sz="4800" dirty="0"/>
              <a:t>Selected technologies</a:t>
            </a:r>
          </a:p>
        </p:txBody>
      </p:sp>
      <p:sp>
        <p:nvSpPr>
          <p:cNvPr id="3" name="Content Placeholder 2">
            <a:extLst>
              <a:ext uri="{FF2B5EF4-FFF2-40B4-BE49-F238E27FC236}">
                <a16:creationId xmlns:a16="http://schemas.microsoft.com/office/drawing/2014/main" id="{065E4E10-88F7-414D-B692-0FAEEE063B98}"/>
              </a:ext>
            </a:extLst>
          </p:cNvPr>
          <p:cNvSpPr>
            <a:spLocks noGrp="1"/>
          </p:cNvSpPr>
          <p:nvPr>
            <p:ph idx="4294967295"/>
          </p:nvPr>
        </p:nvSpPr>
        <p:spPr>
          <a:xfrm>
            <a:off x="1354629" y="2443244"/>
            <a:ext cx="4737100" cy="4152900"/>
          </a:xfrm>
        </p:spPr>
        <p:txBody>
          <a:bodyPr anchor="t">
            <a:normAutofit/>
          </a:bodyPr>
          <a:lstStyle/>
          <a:p>
            <a:r>
              <a:rPr lang="en-GB" sz="2880" dirty="0"/>
              <a:t>Azure event grid</a:t>
            </a:r>
          </a:p>
          <a:p>
            <a:r>
              <a:rPr lang="en-GB" sz="2880" dirty="0"/>
              <a:t>Azure resource graph</a:t>
            </a:r>
          </a:p>
          <a:p>
            <a:r>
              <a:rPr lang="en-GB" sz="2880" dirty="0"/>
              <a:t>Azure function</a:t>
            </a:r>
          </a:p>
        </p:txBody>
      </p:sp>
      <p:pic>
        <p:nvPicPr>
          <p:cNvPr id="6" name="Picture 2" descr="Powershell Azure Functions: Severless for Ops People - Cloud, Systems  Management and Automation">
            <a:extLst>
              <a:ext uri="{FF2B5EF4-FFF2-40B4-BE49-F238E27FC236}">
                <a16:creationId xmlns:a16="http://schemas.microsoft.com/office/drawing/2014/main" id="{69CFB4E1-E53F-43D2-A7AF-0DCF1C6FCE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51039" y="1012236"/>
            <a:ext cx="1147886" cy="11478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uery Azure Resources at scale using Azure Resource Graph – INFRAKLOUD.COM">
            <a:extLst>
              <a:ext uri="{FF2B5EF4-FFF2-40B4-BE49-F238E27FC236}">
                <a16:creationId xmlns:a16="http://schemas.microsoft.com/office/drawing/2014/main" id="{DBAD4339-23F0-4E36-9D61-7EC7EDDF0B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6681" y="3676425"/>
            <a:ext cx="2919719" cy="29197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vent Grid Subscription Extension - Visual Studio Marketplace">
            <a:extLst>
              <a:ext uri="{FF2B5EF4-FFF2-40B4-BE49-F238E27FC236}">
                <a16:creationId xmlns:a16="http://schemas.microsoft.com/office/drawing/2014/main" id="{360078E1-696A-4932-B513-68783F0901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134956" y="1521399"/>
            <a:ext cx="2562100" cy="2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5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E5153-22C8-40C6-8BDA-087FAC9A996A}"/>
              </a:ext>
            </a:extLst>
          </p:cNvPr>
          <p:cNvSpPr>
            <a:spLocks noGrp="1"/>
          </p:cNvSpPr>
          <p:nvPr>
            <p:ph type="title"/>
          </p:nvPr>
        </p:nvSpPr>
        <p:spPr>
          <a:xfrm>
            <a:off x="800231" y="766038"/>
            <a:ext cx="6247340" cy="598318"/>
          </a:xfrm>
        </p:spPr>
        <p:txBody>
          <a:bodyPr vert="horz" lIns="109728" tIns="54864" rIns="109728" bIns="54864" rtlCol="0" anchor="ctr">
            <a:normAutofit fontScale="90000"/>
          </a:bodyPr>
          <a:lstStyle/>
          <a:p>
            <a:r>
              <a:rPr lang="en-US" sz="6240" dirty="0"/>
              <a:t>Azure event grid</a:t>
            </a:r>
          </a:p>
        </p:txBody>
      </p:sp>
      <p:pic>
        <p:nvPicPr>
          <p:cNvPr id="4" name="Picture 2" descr="Diagram&#10;&#10;Description automatically generated">
            <a:extLst>
              <a:ext uri="{FF2B5EF4-FFF2-40B4-BE49-F238E27FC236}">
                <a16:creationId xmlns:a16="http://schemas.microsoft.com/office/drawing/2014/main" id="{B7EF77C3-97B2-4505-8BE8-937A4E2E61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74" r="-1" b="11467"/>
          <a:stretch/>
        </p:blipFill>
        <p:spPr bwMode="auto">
          <a:xfrm>
            <a:off x="1005841" y="2214512"/>
            <a:ext cx="12615056" cy="534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65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95C1-5147-41BD-8A1A-9A751FA7F637}"/>
              </a:ext>
            </a:extLst>
          </p:cNvPr>
          <p:cNvSpPr>
            <a:spLocks noGrp="1"/>
          </p:cNvSpPr>
          <p:nvPr>
            <p:ph type="title"/>
          </p:nvPr>
        </p:nvSpPr>
        <p:spPr>
          <a:xfrm>
            <a:off x="800231" y="766038"/>
            <a:ext cx="10161418" cy="598318"/>
          </a:xfrm>
        </p:spPr>
        <p:txBody>
          <a:bodyPr vert="horz" lIns="109728" tIns="54864" rIns="109728" bIns="54864" rtlCol="0" anchor="t">
            <a:normAutofit fontScale="90000"/>
          </a:bodyPr>
          <a:lstStyle/>
          <a:p>
            <a:pPr algn="r"/>
            <a:r>
              <a:rPr lang="en-US" sz="6720" dirty="0"/>
              <a:t>Demo – Creating topic &amp; subscription</a:t>
            </a:r>
          </a:p>
        </p:txBody>
      </p:sp>
      <p:pic>
        <p:nvPicPr>
          <p:cNvPr id="8" name="Graphic 7">
            <a:extLst>
              <a:ext uri="{FF2B5EF4-FFF2-40B4-BE49-F238E27FC236}">
                <a16:creationId xmlns:a16="http://schemas.microsoft.com/office/drawing/2014/main" id="{4A34E318-B98C-435B-8368-9125E1B49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64697" y="3520838"/>
            <a:ext cx="2919719" cy="2919719"/>
          </a:xfrm>
          <a:prstGeom prst="rect">
            <a:avLst/>
          </a:prstGeom>
        </p:spPr>
      </p:pic>
      <p:pic>
        <p:nvPicPr>
          <p:cNvPr id="6" name="Graphic 5">
            <a:extLst>
              <a:ext uri="{FF2B5EF4-FFF2-40B4-BE49-F238E27FC236}">
                <a16:creationId xmlns:a16="http://schemas.microsoft.com/office/drawing/2014/main" id="{586ADAB0-3E72-43D6-99D3-887BB19D73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8749" y="3699647"/>
            <a:ext cx="2562100" cy="2562100"/>
          </a:xfrm>
          <a:prstGeom prst="rect">
            <a:avLst/>
          </a:prstGeom>
        </p:spPr>
      </p:pic>
    </p:spTree>
    <p:extLst>
      <p:ext uri="{BB962C8B-B14F-4D97-AF65-F5344CB8AC3E}">
        <p14:creationId xmlns:p14="http://schemas.microsoft.com/office/powerpoint/2010/main" val="236355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95C1-5147-41BD-8A1A-9A751FA7F637}"/>
              </a:ext>
            </a:extLst>
          </p:cNvPr>
          <p:cNvSpPr>
            <a:spLocks noGrp="1"/>
          </p:cNvSpPr>
          <p:nvPr>
            <p:ph type="title"/>
          </p:nvPr>
        </p:nvSpPr>
        <p:spPr>
          <a:xfrm>
            <a:off x="800231" y="766038"/>
            <a:ext cx="10161418" cy="598318"/>
          </a:xfrm>
        </p:spPr>
        <p:txBody>
          <a:bodyPr vert="horz" lIns="109728" tIns="54864" rIns="109728" bIns="54864" rtlCol="0" anchor="t">
            <a:normAutofit fontScale="90000"/>
          </a:bodyPr>
          <a:lstStyle/>
          <a:p>
            <a:pPr algn="r"/>
            <a:r>
              <a:rPr lang="en-GB" sz="6720" dirty="0"/>
              <a:t>Demo – Debugging event grid triggered function</a:t>
            </a:r>
            <a:endParaRPr lang="en-US" sz="6720" dirty="0"/>
          </a:p>
        </p:txBody>
      </p:sp>
      <p:pic>
        <p:nvPicPr>
          <p:cNvPr id="8" name="Graphic 7">
            <a:extLst>
              <a:ext uri="{FF2B5EF4-FFF2-40B4-BE49-F238E27FC236}">
                <a16:creationId xmlns:a16="http://schemas.microsoft.com/office/drawing/2014/main" id="{4A34E318-B98C-435B-8368-9125E1B49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64697" y="3520838"/>
            <a:ext cx="2919719" cy="2919719"/>
          </a:xfrm>
          <a:prstGeom prst="rect">
            <a:avLst/>
          </a:prstGeom>
        </p:spPr>
      </p:pic>
      <p:pic>
        <p:nvPicPr>
          <p:cNvPr id="6" name="Graphic 5">
            <a:extLst>
              <a:ext uri="{FF2B5EF4-FFF2-40B4-BE49-F238E27FC236}">
                <a16:creationId xmlns:a16="http://schemas.microsoft.com/office/drawing/2014/main" id="{586ADAB0-3E72-43D6-99D3-887BB19D73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8749" y="3699647"/>
            <a:ext cx="2562100" cy="2562100"/>
          </a:xfrm>
          <a:prstGeom prst="rect">
            <a:avLst/>
          </a:prstGeom>
        </p:spPr>
      </p:pic>
    </p:spTree>
    <p:extLst>
      <p:ext uri="{BB962C8B-B14F-4D97-AF65-F5344CB8AC3E}">
        <p14:creationId xmlns:p14="http://schemas.microsoft.com/office/powerpoint/2010/main" val="259042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FE51-DB00-465C-A318-CADA39A85148}"/>
              </a:ext>
            </a:extLst>
          </p:cNvPr>
          <p:cNvSpPr>
            <a:spLocks noGrp="1"/>
          </p:cNvSpPr>
          <p:nvPr>
            <p:ph type="title"/>
          </p:nvPr>
        </p:nvSpPr>
        <p:spPr>
          <a:xfrm>
            <a:off x="800230" y="766038"/>
            <a:ext cx="6104609" cy="598318"/>
          </a:xfrm>
        </p:spPr>
        <p:txBody>
          <a:bodyPr>
            <a:normAutofit fontScale="90000"/>
          </a:bodyPr>
          <a:lstStyle/>
          <a:p>
            <a:r>
              <a:rPr lang="en-GB" sz="3840" dirty="0"/>
              <a:t>Demo - Azure resource graph</a:t>
            </a:r>
          </a:p>
        </p:txBody>
      </p:sp>
      <p:pic>
        <p:nvPicPr>
          <p:cNvPr id="4" name="Picture 2" descr="Query Azure Resources at scale using Azure Resource Graph – INFRAKLOUD.COM">
            <a:extLst>
              <a:ext uri="{FF2B5EF4-FFF2-40B4-BE49-F238E27FC236}">
                <a16:creationId xmlns:a16="http://schemas.microsoft.com/office/drawing/2014/main" id="{29BEE063-3362-489D-90A7-51807BD108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98"/>
          <a:stretch/>
        </p:blipFill>
        <p:spPr bwMode="auto">
          <a:xfrm>
            <a:off x="7419533" y="668627"/>
            <a:ext cx="6205022" cy="66862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25686BC-4F2B-4583-AAED-B26F497E7539}"/>
              </a:ext>
            </a:extLst>
          </p:cNvPr>
          <p:cNvPicPr>
            <a:picLocks noChangeAspect="1"/>
          </p:cNvPicPr>
          <p:nvPr/>
        </p:nvPicPr>
        <p:blipFill>
          <a:blip r:embed="rId3"/>
          <a:stretch>
            <a:fillRect/>
          </a:stretch>
        </p:blipFill>
        <p:spPr>
          <a:xfrm>
            <a:off x="778715" y="2507634"/>
            <a:ext cx="6126125" cy="4847270"/>
          </a:xfrm>
          <a:prstGeom prst="rect">
            <a:avLst/>
          </a:prstGeom>
        </p:spPr>
      </p:pic>
    </p:spTree>
    <p:extLst>
      <p:ext uri="{BB962C8B-B14F-4D97-AF65-F5344CB8AC3E}">
        <p14:creationId xmlns:p14="http://schemas.microsoft.com/office/powerpoint/2010/main" val="65991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05" t="14149" r="498" b="14149"/>
          <a:stretch/>
        </p:blipFill>
        <p:spPr>
          <a:xfrm>
            <a:off x="0" y="0"/>
            <a:ext cx="5633884" cy="8229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rcRect l="6908" r="6908"/>
          <a:stretch/>
        </p:blipFill>
        <p:spPr>
          <a:xfrm>
            <a:off x="4069125" y="2550041"/>
            <a:ext cx="3129517" cy="31295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2C60ECE7-E072-4CD6-81E5-86FAB68AF982}"/>
              </a:ext>
            </a:extLst>
          </p:cNvPr>
          <p:cNvSpPr txBox="1"/>
          <p:nvPr/>
        </p:nvSpPr>
        <p:spPr>
          <a:xfrm>
            <a:off x="7759525" y="3505897"/>
            <a:ext cx="6169253" cy="646331"/>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00A0E3"/>
                </a:solidFill>
                <a:effectLst/>
                <a:uLnTx/>
                <a:uFillTx/>
                <a:latin typeface="Segoe UI" pitchFamily="34" charset="0"/>
                <a:ea typeface="+mn-ea"/>
                <a:cs typeface="Segoe UI" pitchFamily="34" charset="0"/>
              </a:rPr>
              <a:t>DUSHYANT PRIYADARSHEE</a:t>
            </a:r>
          </a:p>
        </p:txBody>
      </p:sp>
      <p:sp>
        <p:nvSpPr>
          <p:cNvPr id="9" name="TextBox 8">
            <a:extLst>
              <a:ext uri="{FF2B5EF4-FFF2-40B4-BE49-F238E27FC236}">
                <a16:creationId xmlns:a16="http://schemas.microsoft.com/office/drawing/2014/main" id="{CF80769E-5E63-4C9B-8096-8EE4626BF2EA}"/>
              </a:ext>
            </a:extLst>
          </p:cNvPr>
          <p:cNvSpPr txBox="1"/>
          <p:nvPr/>
        </p:nvSpPr>
        <p:spPr>
          <a:xfrm>
            <a:off x="7759525" y="4230342"/>
            <a:ext cx="4981877" cy="1200329"/>
          </a:xfrm>
          <a:prstGeom prst="rect">
            <a:avLst/>
          </a:prstGeom>
          <a:noFill/>
        </p:spPr>
        <p:txBody>
          <a:bodyPr wrap="none" rtlCol="0">
            <a:spAutoFit/>
          </a:bodyPr>
          <a:lstStyle/>
          <a:p>
            <a:r>
              <a:rPr lang="en-US" sz="2400" dirty="0">
                <a:latin typeface="Segoe UI" pitchFamily="34" charset="0"/>
                <a:cs typeface="Segoe UI" pitchFamily="34" charset="0"/>
              </a:rPr>
              <a:t>Senior Specialist, Platform Engineer</a:t>
            </a:r>
            <a:br>
              <a:rPr lang="en-US" sz="2400" dirty="0">
                <a:latin typeface="Segoe UI" pitchFamily="34" charset="0"/>
                <a:cs typeface="Segoe UI" pitchFamily="34" charset="0"/>
              </a:rPr>
            </a:br>
            <a:r>
              <a:rPr lang="en-US" sz="2400" dirty="0" err="1">
                <a:latin typeface="Segoe UI" pitchFamily="34" charset="0"/>
                <a:cs typeface="Segoe UI" pitchFamily="34" charset="0"/>
              </a:rPr>
              <a:t>NewDay</a:t>
            </a:r>
            <a:r>
              <a:rPr lang="en-US" sz="2400" dirty="0">
                <a:latin typeface="Segoe UI" pitchFamily="34" charset="0"/>
                <a:cs typeface="Segoe UI" pitchFamily="34" charset="0"/>
              </a:rPr>
              <a:t>, London</a:t>
            </a:r>
          </a:p>
          <a:p>
            <a:r>
              <a:rPr lang="en-US" sz="2400" dirty="0">
                <a:latin typeface="Segoe UI" pitchFamily="34" charset="0"/>
                <a:cs typeface="Segoe UI" pitchFamily="34" charset="0"/>
              </a:rPr>
              <a:t>@rubberduckdev</a:t>
            </a:r>
            <a:endParaRPr lang="en-IN" sz="2400" dirty="0">
              <a:latin typeface="Segoe UI" pitchFamily="34" charset="0"/>
              <a:cs typeface="Segoe UI" pitchFamily="34" charset="0"/>
            </a:endParaRPr>
          </a:p>
        </p:txBody>
      </p:sp>
      <p:sp>
        <p:nvSpPr>
          <p:cNvPr id="10" name="Rectangle 9">
            <a:extLst>
              <a:ext uri="{FF2B5EF4-FFF2-40B4-BE49-F238E27FC236}">
                <a16:creationId xmlns:a16="http://schemas.microsoft.com/office/drawing/2014/main" id="{C80CA08D-371F-4EE3-8521-AE77CE00702B}"/>
              </a:ext>
            </a:extLst>
          </p:cNvPr>
          <p:cNvSpPr/>
          <p:nvPr/>
        </p:nvSpPr>
        <p:spPr>
          <a:xfrm>
            <a:off x="7759525" y="4168248"/>
            <a:ext cx="5907162" cy="35613"/>
          </a:xfrm>
          <a:prstGeom prst="rect">
            <a:avLst/>
          </a:prstGeom>
          <a:solidFill>
            <a:srgbClr val="00A0E3"/>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E2E489E5-05F1-457D-9500-1944D556B9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11614" y="116597"/>
            <a:ext cx="1935200" cy="1146499"/>
          </a:xfrm>
          <a:prstGeom prst="rect">
            <a:avLst/>
          </a:prstGeom>
        </p:spPr>
      </p:pic>
      <p:sp>
        <p:nvSpPr>
          <p:cNvPr id="12" name="Rectangle 11">
            <a:extLst>
              <a:ext uri="{FF2B5EF4-FFF2-40B4-BE49-F238E27FC236}">
                <a16:creationId xmlns:a16="http://schemas.microsoft.com/office/drawing/2014/main" id="{2FAA5700-3770-48A1-8033-EDBEC341CDCF}"/>
              </a:ext>
            </a:extLst>
          </p:cNvPr>
          <p:cNvSpPr/>
          <p:nvPr/>
        </p:nvSpPr>
        <p:spPr>
          <a:xfrm>
            <a:off x="12871437" y="7588111"/>
            <a:ext cx="1590500" cy="400110"/>
          </a:xfrm>
          <a:prstGeom prst="rect">
            <a:avLst/>
          </a:prstGeom>
        </p:spPr>
        <p:txBody>
          <a:bodyPr wrap="none">
            <a:spAutoFit/>
          </a:bodyPr>
          <a:lstStyle/>
          <a:p>
            <a:pPr marL="92075" marR="0" lvl="0" indent="-92075" algn="l"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err="1">
                <a:ln>
                  <a:noFill/>
                </a:ln>
                <a:solidFill>
                  <a:srgbClr val="000000"/>
                </a:solidFill>
                <a:effectLst/>
                <a:uLnTx/>
                <a:uFillTx/>
                <a:latin typeface="Segoe UI"/>
                <a:ea typeface="+mn-ea"/>
                <a:cs typeface="+mn-cs"/>
              </a:rPr>
              <a:t>AzConfDev</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4" descr="Circle Twitter Icon transparent PNG - StickPNG">
            <a:extLst>
              <a:ext uri="{FF2B5EF4-FFF2-40B4-BE49-F238E27FC236}">
                <a16:creationId xmlns:a16="http://schemas.microsoft.com/office/drawing/2014/main" id="{5966D3A3-7CB8-4869-BB17-9727016D68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2588" y="4970215"/>
            <a:ext cx="486937" cy="4869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D09A4E4-3D20-4907-8502-8BDDBB436F67}"/>
              </a:ext>
            </a:extLst>
          </p:cNvPr>
          <p:cNvSpPr txBox="1"/>
          <p:nvPr/>
        </p:nvSpPr>
        <p:spPr>
          <a:xfrm>
            <a:off x="7759525" y="5462172"/>
            <a:ext cx="4298795" cy="434772"/>
          </a:xfrm>
          <a:prstGeom prst="rect">
            <a:avLst/>
          </a:prstGeom>
          <a:noFill/>
        </p:spPr>
        <p:txBody>
          <a:bodyPr wrap="square">
            <a:spAutoFit/>
          </a:bodyPr>
          <a:lstStyle/>
          <a:p>
            <a:r>
              <a:rPr lang="en-GB" dirty="0">
                <a:hlinkClick r:id="rId7"/>
              </a:rPr>
              <a:t>https://www.rubberduckdev.com/</a:t>
            </a:r>
            <a:endParaRPr lang="en-GB" dirty="0"/>
          </a:p>
        </p:txBody>
      </p:sp>
      <p:pic>
        <p:nvPicPr>
          <p:cNvPr id="1028" name="Picture 4" descr="blog-icon-Standard - Phyllis Fagell">
            <a:extLst>
              <a:ext uri="{FF2B5EF4-FFF2-40B4-BE49-F238E27FC236}">
                <a16:creationId xmlns:a16="http://schemas.microsoft.com/office/drawing/2014/main" id="{729CB206-4D1F-41A9-B074-408188A7694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7589" y="5476997"/>
            <a:ext cx="445713" cy="453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5457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4053-6FD0-4BDE-8617-81D7136069F8}"/>
              </a:ext>
            </a:extLst>
          </p:cNvPr>
          <p:cNvSpPr>
            <a:spLocks noGrp="1"/>
          </p:cNvSpPr>
          <p:nvPr>
            <p:ph type="title"/>
          </p:nvPr>
        </p:nvSpPr>
        <p:spPr>
          <a:xfrm>
            <a:off x="800230" y="766038"/>
            <a:ext cx="5634023" cy="598318"/>
          </a:xfrm>
        </p:spPr>
        <p:txBody>
          <a:bodyPr/>
          <a:lstStyle/>
          <a:p>
            <a:r>
              <a:rPr lang="en-GB" dirty="0"/>
              <a:t>Selected technologies</a:t>
            </a:r>
          </a:p>
        </p:txBody>
      </p:sp>
      <p:sp>
        <p:nvSpPr>
          <p:cNvPr id="4" name="Rectangle 3">
            <a:extLst>
              <a:ext uri="{FF2B5EF4-FFF2-40B4-BE49-F238E27FC236}">
                <a16:creationId xmlns:a16="http://schemas.microsoft.com/office/drawing/2014/main" id="{02B7DB2D-1293-4EC2-8243-42CB185CF4F8}"/>
              </a:ext>
            </a:extLst>
          </p:cNvPr>
          <p:cNvSpPr/>
          <p:nvPr/>
        </p:nvSpPr>
        <p:spPr>
          <a:xfrm>
            <a:off x="5481073" y="4421077"/>
            <a:ext cx="2556769" cy="1811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92" dirty="0"/>
              <a:t>Allow IPs</a:t>
            </a:r>
          </a:p>
        </p:txBody>
      </p:sp>
      <p:sp>
        <p:nvSpPr>
          <p:cNvPr id="5" name="Oval 4">
            <a:extLst>
              <a:ext uri="{FF2B5EF4-FFF2-40B4-BE49-F238E27FC236}">
                <a16:creationId xmlns:a16="http://schemas.microsoft.com/office/drawing/2014/main" id="{5F635F69-E0C8-4D76-8DEB-E097A1604C0D}"/>
              </a:ext>
            </a:extLst>
          </p:cNvPr>
          <p:cNvSpPr/>
          <p:nvPr/>
        </p:nvSpPr>
        <p:spPr>
          <a:xfrm>
            <a:off x="5582279" y="2103248"/>
            <a:ext cx="2354358" cy="1354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92" dirty="0"/>
              <a:t>Find out what to allow</a:t>
            </a:r>
          </a:p>
        </p:txBody>
      </p:sp>
      <p:sp>
        <p:nvSpPr>
          <p:cNvPr id="6" name="Oval 5">
            <a:extLst>
              <a:ext uri="{FF2B5EF4-FFF2-40B4-BE49-F238E27FC236}">
                <a16:creationId xmlns:a16="http://schemas.microsoft.com/office/drawing/2014/main" id="{22D9FFF5-3F51-424E-ADFD-E14C9C4BF25D}"/>
              </a:ext>
            </a:extLst>
          </p:cNvPr>
          <p:cNvSpPr/>
          <p:nvPr/>
        </p:nvSpPr>
        <p:spPr>
          <a:xfrm>
            <a:off x="10314076" y="4649364"/>
            <a:ext cx="2354358" cy="1354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92" dirty="0"/>
              <a:t>Apply changes</a:t>
            </a:r>
          </a:p>
        </p:txBody>
      </p:sp>
      <p:sp>
        <p:nvSpPr>
          <p:cNvPr id="7" name="Oval 6">
            <a:extLst>
              <a:ext uri="{FF2B5EF4-FFF2-40B4-BE49-F238E27FC236}">
                <a16:creationId xmlns:a16="http://schemas.microsoft.com/office/drawing/2014/main" id="{10155156-CF67-40E3-A2E4-13B5352A7356}"/>
              </a:ext>
            </a:extLst>
          </p:cNvPr>
          <p:cNvSpPr/>
          <p:nvPr/>
        </p:nvSpPr>
        <p:spPr>
          <a:xfrm>
            <a:off x="1416875" y="4730026"/>
            <a:ext cx="2427156" cy="1193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92" dirty="0"/>
              <a:t>When to allow</a:t>
            </a:r>
          </a:p>
        </p:txBody>
      </p:sp>
      <p:cxnSp>
        <p:nvCxnSpPr>
          <p:cNvPr id="11" name="Straight Arrow Connector 10">
            <a:extLst>
              <a:ext uri="{FF2B5EF4-FFF2-40B4-BE49-F238E27FC236}">
                <a16:creationId xmlns:a16="http://schemas.microsoft.com/office/drawing/2014/main" id="{EB89ED98-3851-4AFE-986B-E9B803DAEF96}"/>
              </a:ext>
            </a:extLst>
          </p:cNvPr>
          <p:cNvCxnSpPr>
            <a:cxnSpLocks/>
            <a:stCxn id="12" idx="3"/>
            <a:endCxn id="10" idx="1"/>
          </p:cNvCxnSpPr>
          <p:nvPr/>
        </p:nvCxnSpPr>
        <p:spPr>
          <a:xfrm>
            <a:off x="3521925" y="5384432"/>
            <a:ext cx="2331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5ADCD7-2F66-40A7-AB29-7E706B12215C}"/>
              </a:ext>
            </a:extLst>
          </p:cNvPr>
          <p:cNvCxnSpPr>
            <a:cxnSpLocks/>
            <a:stCxn id="5" idx="4"/>
            <a:endCxn id="10" idx="0"/>
          </p:cNvCxnSpPr>
          <p:nvPr/>
        </p:nvCxnSpPr>
        <p:spPr>
          <a:xfrm flipH="1">
            <a:off x="6759458" y="3457722"/>
            <a:ext cx="1" cy="10204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259B8CC-52EE-48DE-9774-730942FA25A8}"/>
              </a:ext>
            </a:extLst>
          </p:cNvPr>
          <p:cNvCxnSpPr>
            <a:cxnSpLocks/>
            <a:stCxn id="10" idx="3"/>
            <a:endCxn id="14" idx="1"/>
          </p:cNvCxnSpPr>
          <p:nvPr/>
        </p:nvCxnSpPr>
        <p:spPr>
          <a:xfrm flipV="1">
            <a:off x="7665722" y="5384432"/>
            <a:ext cx="30462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2" descr="Powershell Azure Functions: Severless for Ops People - Cloud, Systems  Management and Automation">
            <a:extLst>
              <a:ext uri="{FF2B5EF4-FFF2-40B4-BE49-F238E27FC236}">
                <a16:creationId xmlns:a16="http://schemas.microsoft.com/office/drawing/2014/main" id="{AAE04FE1-257D-4B4A-937F-00C8A297A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191" y="4478166"/>
            <a:ext cx="1812532" cy="1812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Event Grid Subscription Extension - Visual Studio Marketplace">
            <a:extLst>
              <a:ext uri="{FF2B5EF4-FFF2-40B4-BE49-F238E27FC236}">
                <a16:creationId xmlns:a16="http://schemas.microsoft.com/office/drawing/2014/main" id="{7C740DAB-4A14-438A-AE16-FD927BD36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104" y="4589522"/>
            <a:ext cx="1589821" cy="15898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zure Logo Icon of Flat style - Available in SVG, PNG, EPS, AI &amp; Icon fonts">
            <a:extLst>
              <a:ext uri="{FF2B5EF4-FFF2-40B4-BE49-F238E27FC236}">
                <a16:creationId xmlns:a16="http://schemas.microsoft.com/office/drawing/2014/main" id="{413FBEFC-3E14-40B2-B0AC-394CC4252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939" y="4652911"/>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Query Azure Resources at scale using Azure Resource Graph – INFRAKLOUD.COM">
            <a:extLst>
              <a:ext uri="{FF2B5EF4-FFF2-40B4-BE49-F238E27FC236}">
                <a16:creationId xmlns:a16="http://schemas.microsoft.com/office/drawing/2014/main" id="{52B7DDB6-657C-4BDF-9CA2-1A5EE210D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4838" y="1749911"/>
            <a:ext cx="1649236" cy="164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7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8B7AA2-5E8E-4497-B489-FD32E6FC375A}"/>
              </a:ext>
            </a:extLst>
          </p:cNvPr>
          <p:cNvSpPr>
            <a:spLocks noGrp="1"/>
          </p:cNvSpPr>
          <p:nvPr>
            <p:ph type="title"/>
          </p:nvPr>
        </p:nvSpPr>
        <p:spPr>
          <a:xfrm>
            <a:off x="800230" y="167746"/>
            <a:ext cx="5689059" cy="1196610"/>
          </a:xfrm>
        </p:spPr>
        <p:txBody>
          <a:bodyPr/>
          <a:lstStyle/>
          <a:p>
            <a:r>
              <a:rPr lang="en-GB" dirty="0"/>
              <a:t>Further complexities</a:t>
            </a:r>
          </a:p>
        </p:txBody>
      </p:sp>
      <p:sp>
        <p:nvSpPr>
          <p:cNvPr id="6" name="Content Placeholder 2">
            <a:extLst>
              <a:ext uri="{FF2B5EF4-FFF2-40B4-BE49-F238E27FC236}">
                <a16:creationId xmlns:a16="http://schemas.microsoft.com/office/drawing/2014/main" id="{2A32137C-EABE-44D0-8374-1D13AD9B83DA}"/>
              </a:ext>
            </a:extLst>
          </p:cNvPr>
          <p:cNvSpPr txBox="1">
            <a:spLocks/>
          </p:cNvSpPr>
          <p:nvPr/>
        </p:nvSpPr>
        <p:spPr>
          <a:xfrm>
            <a:off x="838200" y="1825625"/>
            <a:ext cx="10515600" cy="4351338"/>
          </a:xfrm>
          <a:prstGeom prst="rect">
            <a:avLst/>
          </a:prstGeom>
        </p:spPr>
        <p:txBody>
          <a:bodyPr/>
          <a:lstStyle>
            <a:lvl1pPr marL="27432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36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4864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88670" marR="0" indent="-2400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20" kern="1200" spc="0" baseline="0">
                <a:gradFill>
                  <a:gsLst>
                    <a:gs pos="1250">
                      <a:schemeClr val="tx1"/>
                    </a:gs>
                    <a:gs pos="100000">
                      <a:schemeClr val="tx1"/>
                    </a:gs>
                  </a:gsLst>
                  <a:lin ang="5400000" scaled="0"/>
                </a:gradFill>
                <a:latin typeface="+mn-lt"/>
                <a:ea typeface="+mn-ea"/>
                <a:cs typeface="+mn-cs"/>
              </a:defRPr>
            </a:lvl3pPr>
            <a:lvl4pPr marL="1011556" marR="0" indent="-21717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4pPr>
            <a:lvl5pPr marL="1228726" marR="0" indent="-2019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5pPr>
            <a:lvl6pPr marL="3078048"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694"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340"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986"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GB"/>
              <a:t>App service</a:t>
            </a:r>
          </a:p>
          <a:p>
            <a:r>
              <a:rPr lang="en-GB"/>
              <a:t>Virtual network</a:t>
            </a:r>
          </a:p>
          <a:p>
            <a:r>
              <a:rPr lang="en-GB"/>
              <a:t>When a resource is deleted</a:t>
            </a:r>
          </a:p>
          <a:p>
            <a:endParaRPr lang="en-GB" dirty="0"/>
          </a:p>
        </p:txBody>
      </p:sp>
    </p:spTree>
    <p:extLst>
      <p:ext uri="{BB962C8B-B14F-4D97-AF65-F5344CB8AC3E}">
        <p14:creationId xmlns:p14="http://schemas.microsoft.com/office/powerpoint/2010/main" val="14894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8B7AA2-5E8E-4497-B489-FD32E6FC375A}"/>
              </a:ext>
            </a:extLst>
          </p:cNvPr>
          <p:cNvSpPr>
            <a:spLocks noGrp="1"/>
          </p:cNvSpPr>
          <p:nvPr>
            <p:ph type="title"/>
          </p:nvPr>
        </p:nvSpPr>
        <p:spPr>
          <a:xfrm>
            <a:off x="800230" y="167746"/>
            <a:ext cx="5689059" cy="1196610"/>
          </a:xfrm>
        </p:spPr>
        <p:txBody>
          <a:bodyPr/>
          <a:lstStyle/>
          <a:p>
            <a:r>
              <a:rPr lang="en-GB" dirty="0"/>
              <a:t>Further complexities</a:t>
            </a:r>
          </a:p>
        </p:txBody>
      </p:sp>
      <p:sp>
        <p:nvSpPr>
          <p:cNvPr id="7" name="TextBox 6">
            <a:extLst>
              <a:ext uri="{FF2B5EF4-FFF2-40B4-BE49-F238E27FC236}">
                <a16:creationId xmlns:a16="http://schemas.microsoft.com/office/drawing/2014/main" id="{2C8F9242-4EC2-4CBA-A077-2C8C6AF24A59}"/>
              </a:ext>
            </a:extLst>
          </p:cNvPr>
          <p:cNvSpPr txBox="1"/>
          <p:nvPr/>
        </p:nvSpPr>
        <p:spPr>
          <a:xfrm>
            <a:off x="262054" y="6880878"/>
            <a:ext cx="8709102" cy="276999"/>
          </a:xfrm>
          <a:prstGeom prst="rect">
            <a:avLst/>
          </a:prstGeom>
          <a:noFill/>
        </p:spPr>
        <p:txBody>
          <a:bodyPr wrap="square">
            <a:spAutoFit/>
          </a:bodyPr>
          <a:lstStyle/>
          <a:p>
            <a:r>
              <a:rPr lang="en-GB" sz="1200" dirty="0"/>
              <a:t>https://docs.microsoft.com/en-us/answers/questions/136935/new-warning-message-appearing-on-function-app-acce.html</a:t>
            </a:r>
          </a:p>
        </p:txBody>
      </p:sp>
      <p:pic>
        <p:nvPicPr>
          <p:cNvPr id="3" name="Picture 2">
            <a:extLst>
              <a:ext uri="{FF2B5EF4-FFF2-40B4-BE49-F238E27FC236}">
                <a16:creationId xmlns:a16="http://schemas.microsoft.com/office/drawing/2014/main" id="{2A7190C4-05D4-44F1-9318-2AA6FBA30A16}"/>
              </a:ext>
            </a:extLst>
          </p:cNvPr>
          <p:cNvPicPr>
            <a:picLocks noChangeAspect="1"/>
          </p:cNvPicPr>
          <p:nvPr/>
        </p:nvPicPr>
        <p:blipFill>
          <a:blip r:embed="rId2"/>
          <a:stretch>
            <a:fillRect/>
          </a:stretch>
        </p:blipFill>
        <p:spPr>
          <a:xfrm>
            <a:off x="2888167" y="1726723"/>
            <a:ext cx="7761248" cy="4776153"/>
          </a:xfrm>
          <a:prstGeom prst="rect">
            <a:avLst/>
          </a:prstGeom>
          <a:ln>
            <a:solidFill>
              <a:schemeClr val="tx1"/>
            </a:solidFill>
          </a:ln>
        </p:spPr>
      </p:pic>
    </p:spTree>
    <p:extLst>
      <p:ext uri="{BB962C8B-B14F-4D97-AF65-F5344CB8AC3E}">
        <p14:creationId xmlns:p14="http://schemas.microsoft.com/office/powerpoint/2010/main" val="71009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51DC29-4B65-4B70-AC90-9ADD4C83719B}"/>
              </a:ext>
            </a:extLst>
          </p:cNvPr>
          <p:cNvGrpSpPr/>
          <p:nvPr/>
        </p:nvGrpSpPr>
        <p:grpSpPr>
          <a:xfrm>
            <a:off x="1397725" y="1106610"/>
            <a:ext cx="4056950" cy="1346012"/>
            <a:chOff x="1164771" y="922175"/>
            <a:chExt cx="3380792" cy="1121676"/>
          </a:xfrm>
        </p:grpSpPr>
        <p:pic>
          <p:nvPicPr>
            <p:cNvPr id="1026" name="Picture 2" descr="Powershell Azure Functions: Severless for Ops People - Cloud, Systems  Management and Automation">
              <a:extLst>
                <a:ext uri="{FF2B5EF4-FFF2-40B4-BE49-F238E27FC236}">
                  <a16:creationId xmlns:a16="http://schemas.microsoft.com/office/drawing/2014/main" id="{BDD2F5CD-903C-42D0-B272-6C6D718D1D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2971" y="922175"/>
              <a:ext cx="721567" cy="721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4D1DD2-9B66-4B38-ABAB-9FECDD0AC1FE}"/>
                </a:ext>
              </a:extLst>
            </p:cNvPr>
            <p:cNvSpPr txBox="1"/>
            <p:nvPr/>
          </p:nvSpPr>
          <p:spPr>
            <a:xfrm>
              <a:off x="1164771" y="1643742"/>
              <a:ext cx="3380792" cy="400109"/>
            </a:xfrm>
            <a:prstGeom prst="rect">
              <a:avLst/>
            </a:prstGeom>
            <a:noFill/>
          </p:spPr>
          <p:txBody>
            <a:bodyPr wrap="square" rtlCol="0">
              <a:spAutoFit/>
            </a:bodyPr>
            <a:lstStyle/>
            <a:p>
              <a:r>
                <a:rPr lang="en-GB" sz="1260" dirty="0" err="1"/>
                <a:t>UpdateNetworkRestrictions</a:t>
              </a:r>
              <a:r>
                <a:rPr lang="en-GB" sz="1260" dirty="0"/>
                <a:t>(string </a:t>
              </a:r>
              <a:r>
                <a:rPr lang="en-GB" sz="1260" dirty="0" err="1"/>
                <a:t>resourceId</a:t>
              </a:r>
              <a:r>
                <a:rPr lang="en-GB" sz="1260" dirty="0"/>
                <a:t>, List </a:t>
              </a:r>
              <a:r>
                <a:rPr lang="en-GB" sz="1260" dirty="0" err="1"/>
                <a:t>rulesToAdd</a:t>
              </a:r>
              <a:r>
                <a:rPr lang="en-GB" sz="1260" dirty="0"/>
                <a:t>, List </a:t>
              </a:r>
              <a:r>
                <a:rPr lang="en-GB" sz="1260" dirty="0" err="1"/>
                <a:t>rulesToDelete</a:t>
              </a:r>
              <a:r>
                <a:rPr lang="en-GB" sz="1260" dirty="0"/>
                <a:t>)</a:t>
              </a:r>
            </a:p>
          </p:txBody>
        </p:sp>
      </p:grpSp>
      <p:grpSp>
        <p:nvGrpSpPr>
          <p:cNvPr id="7" name="Group 6">
            <a:extLst>
              <a:ext uri="{FF2B5EF4-FFF2-40B4-BE49-F238E27FC236}">
                <a16:creationId xmlns:a16="http://schemas.microsoft.com/office/drawing/2014/main" id="{3291969D-28F4-453E-B5EC-539C54DE1A5E}"/>
              </a:ext>
            </a:extLst>
          </p:cNvPr>
          <p:cNvGrpSpPr/>
          <p:nvPr/>
        </p:nvGrpSpPr>
        <p:grpSpPr>
          <a:xfrm>
            <a:off x="491715" y="6614824"/>
            <a:ext cx="4056950" cy="1152113"/>
            <a:chOff x="1164771" y="922175"/>
            <a:chExt cx="3380792" cy="960094"/>
          </a:xfrm>
        </p:grpSpPr>
        <p:pic>
          <p:nvPicPr>
            <p:cNvPr id="8" name="Picture 2" descr="Powershell Azure Functions: Severless for Ops People - Cloud, Systems  Management and Automation">
              <a:extLst>
                <a:ext uri="{FF2B5EF4-FFF2-40B4-BE49-F238E27FC236}">
                  <a16:creationId xmlns:a16="http://schemas.microsoft.com/office/drawing/2014/main" id="{EBCA6354-47AA-430D-BADA-87906CD791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2971" y="922175"/>
              <a:ext cx="721567" cy="7215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4A1B2B-35D6-499B-8CC6-F5FF36E01029}"/>
                </a:ext>
              </a:extLst>
            </p:cNvPr>
            <p:cNvSpPr txBox="1"/>
            <p:nvPr/>
          </p:nvSpPr>
          <p:spPr>
            <a:xfrm>
              <a:off x="1164771" y="1643742"/>
              <a:ext cx="3380792" cy="238527"/>
            </a:xfrm>
            <a:prstGeom prst="rect">
              <a:avLst/>
            </a:prstGeom>
            <a:noFill/>
          </p:spPr>
          <p:txBody>
            <a:bodyPr wrap="square" rtlCol="0">
              <a:spAutoFit/>
            </a:bodyPr>
            <a:lstStyle/>
            <a:p>
              <a:r>
                <a:rPr lang="en-GB" sz="1260" dirty="0" err="1"/>
                <a:t>UpdateNetworkRestrictions</a:t>
              </a:r>
              <a:r>
                <a:rPr lang="en-GB" sz="1260" dirty="0"/>
                <a:t>(JSON config)</a:t>
              </a:r>
            </a:p>
          </p:txBody>
        </p:sp>
      </p:grpSp>
      <p:sp>
        <p:nvSpPr>
          <p:cNvPr id="6" name="Rectangle 5">
            <a:extLst>
              <a:ext uri="{FF2B5EF4-FFF2-40B4-BE49-F238E27FC236}">
                <a16:creationId xmlns:a16="http://schemas.microsoft.com/office/drawing/2014/main" id="{1780E53D-1F38-4A09-B377-51521F368570}"/>
              </a:ext>
            </a:extLst>
          </p:cNvPr>
          <p:cNvSpPr/>
          <p:nvPr/>
        </p:nvSpPr>
        <p:spPr>
          <a:xfrm>
            <a:off x="9435936" y="3795523"/>
            <a:ext cx="4798502" cy="5277920"/>
          </a:xfrm>
          <a:prstGeom prst="rect">
            <a:avLst/>
          </a:prstGeom>
        </p:spPr>
        <p:txBody>
          <a:bodyPr wrap="square">
            <a:spAutoFit/>
          </a:bodyPr>
          <a:lstStyle/>
          <a:p>
            <a:r>
              <a:rPr lang="en-GB" sz="2592" dirty="0">
                <a:solidFill>
                  <a:srgbClr val="D4D4D4"/>
                </a:solidFill>
                <a:latin typeface="Consolas" panose="020B0609020204030204" pitchFamily="49" charset="0"/>
              </a:rPr>
              <a:t>{</a:t>
            </a:r>
          </a:p>
          <a:p>
            <a:r>
              <a:rPr lang="en-GB" sz="2592" dirty="0">
                <a:solidFill>
                  <a:srgbClr val="D4D4D4"/>
                </a:solidFill>
                <a:latin typeface="Consolas" panose="020B0609020204030204" pitchFamily="49" charset="0"/>
              </a:rPr>
              <a:t>    </a:t>
            </a:r>
            <a:r>
              <a:rPr lang="en-GB" sz="2592" dirty="0">
                <a:solidFill>
                  <a:srgbClr val="9CDCFE"/>
                </a:solidFill>
                <a:latin typeface="Consolas" panose="020B0609020204030204" pitchFamily="49" charset="0"/>
              </a:rPr>
              <a:t>"</a:t>
            </a:r>
            <a:r>
              <a:rPr lang="en-GB" sz="2592" dirty="0" err="1">
                <a:solidFill>
                  <a:srgbClr val="9CDCFE"/>
                </a:solidFill>
                <a:latin typeface="Consolas" panose="020B0609020204030204" pitchFamily="49" charset="0"/>
              </a:rPr>
              <a:t>resourceId</a:t>
            </a:r>
            <a:r>
              <a:rPr lang="en-GB" sz="2592" dirty="0">
                <a:solidFill>
                  <a:srgbClr val="9CDCFE"/>
                </a:solidFill>
                <a:latin typeface="Consolas" panose="020B0609020204030204" pitchFamily="49" charset="0"/>
              </a:rPr>
              <a:t>"</a:t>
            </a:r>
            <a:r>
              <a:rPr lang="en-GB" sz="2592" dirty="0">
                <a:solidFill>
                  <a:srgbClr val="D4D4D4"/>
                </a:solidFill>
                <a:latin typeface="Consolas" panose="020B0609020204030204" pitchFamily="49" charset="0"/>
              </a:rPr>
              <a:t>: </a:t>
            </a:r>
            <a:r>
              <a:rPr lang="en-GB" sz="2592" dirty="0">
                <a:solidFill>
                  <a:srgbClr val="CE9178"/>
                </a:solidFill>
                <a:latin typeface="Consolas" panose="020B0609020204030204" pitchFamily="49" charset="0"/>
              </a:rPr>
              <a:t>"resource id of function-</a:t>
            </a:r>
            <a:r>
              <a:rPr lang="en-GB" sz="2592" dirty="0" err="1">
                <a:solidFill>
                  <a:srgbClr val="CE9178"/>
                </a:solidFill>
                <a:latin typeface="Consolas" panose="020B0609020204030204" pitchFamily="49" charset="0"/>
              </a:rPr>
              <a:t>webapp</a:t>
            </a:r>
            <a:r>
              <a:rPr lang="en-GB" sz="2592" dirty="0">
                <a:solidFill>
                  <a:srgbClr val="CE9178"/>
                </a:solidFill>
                <a:latin typeface="Consolas" panose="020B0609020204030204" pitchFamily="49" charset="0"/>
              </a:rPr>
              <a:t>"</a:t>
            </a:r>
            <a:r>
              <a:rPr lang="en-GB" sz="2592" dirty="0">
                <a:solidFill>
                  <a:srgbClr val="D4D4D4"/>
                </a:solidFill>
                <a:latin typeface="Consolas" panose="020B0609020204030204" pitchFamily="49" charset="0"/>
              </a:rPr>
              <a:t>,</a:t>
            </a:r>
          </a:p>
          <a:p>
            <a:r>
              <a:rPr lang="en-GB" sz="2592" dirty="0">
                <a:solidFill>
                  <a:srgbClr val="D4D4D4"/>
                </a:solidFill>
                <a:latin typeface="Consolas" panose="020B0609020204030204" pitchFamily="49" charset="0"/>
              </a:rPr>
              <a:t>    </a:t>
            </a:r>
            <a:r>
              <a:rPr lang="en-GB" sz="2592" dirty="0">
                <a:solidFill>
                  <a:srgbClr val="9CDCFE"/>
                </a:solidFill>
                <a:latin typeface="Consolas" panose="020B0609020204030204" pitchFamily="49" charset="0"/>
              </a:rPr>
              <a:t>"</a:t>
            </a:r>
            <a:r>
              <a:rPr lang="en-GB" sz="2592" dirty="0" err="1">
                <a:solidFill>
                  <a:srgbClr val="9CDCFE"/>
                </a:solidFill>
                <a:latin typeface="Consolas" panose="020B0609020204030204" pitchFamily="49" charset="0"/>
              </a:rPr>
              <a:t>allowInbound</a:t>
            </a:r>
            <a:r>
              <a:rPr lang="en-GB" sz="2592" dirty="0">
                <a:solidFill>
                  <a:srgbClr val="9CDCFE"/>
                </a:solidFill>
                <a:latin typeface="Consolas" panose="020B0609020204030204" pitchFamily="49" charset="0"/>
              </a:rPr>
              <a:t>"</a:t>
            </a:r>
            <a:r>
              <a:rPr lang="en-GB" sz="2592" dirty="0">
                <a:solidFill>
                  <a:srgbClr val="D4D4D4"/>
                </a:solidFill>
                <a:latin typeface="Consolas" panose="020B0609020204030204" pitchFamily="49" charset="0"/>
              </a:rPr>
              <a:t>: [</a:t>
            </a:r>
          </a:p>
          <a:p>
            <a:r>
              <a:rPr lang="en-GB" sz="2592" dirty="0">
                <a:solidFill>
                  <a:srgbClr val="D4D4D4"/>
                </a:solidFill>
                <a:latin typeface="Consolas" panose="020B0609020204030204" pitchFamily="49" charset="0"/>
              </a:rPr>
              <a:t>        </a:t>
            </a:r>
            <a:r>
              <a:rPr lang="en-GB" sz="2592" dirty="0">
                <a:solidFill>
                  <a:srgbClr val="CE9178"/>
                </a:solidFill>
                <a:latin typeface="Consolas" panose="020B0609020204030204" pitchFamily="49" charset="0"/>
              </a:rPr>
              <a:t>"resIdFun1"</a:t>
            </a:r>
            <a:r>
              <a:rPr lang="en-GB" sz="2592" dirty="0">
                <a:solidFill>
                  <a:srgbClr val="D4D4D4"/>
                </a:solidFill>
                <a:latin typeface="Consolas" panose="020B0609020204030204" pitchFamily="49" charset="0"/>
              </a:rPr>
              <a:t>,</a:t>
            </a:r>
          </a:p>
          <a:p>
            <a:r>
              <a:rPr lang="en-GB" sz="2592" dirty="0">
                <a:solidFill>
                  <a:srgbClr val="D4D4D4"/>
                </a:solidFill>
                <a:latin typeface="Consolas" panose="020B0609020204030204" pitchFamily="49" charset="0"/>
              </a:rPr>
              <a:t>        </a:t>
            </a:r>
            <a:r>
              <a:rPr lang="en-GB" sz="2592" dirty="0">
                <a:solidFill>
                  <a:srgbClr val="CE9178"/>
                </a:solidFill>
                <a:latin typeface="Consolas" panose="020B0609020204030204" pitchFamily="49" charset="0"/>
              </a:rPr>
              <a:t>"resIdFun2"</a:t>
            </a:r>
            <a:r>
              <a:rPr lang="en-GB" sz="2592" dirty="0">
                <a:solidFill>
                  <a:srgbClr val="D4D4D4"/>
                </a:solidFill>
                <a:latin typeface="Consolas" panose="020B0609020204030204" pitchFamily="49" charset="0"/>
              </a:rPr>
              <a:t>,</a:t>
            </a:r>
          </a:p>
          <a:p>
            <a:r>
              <a:rPr lang="en-GB" sz="2592" dirty="0">
                <a:solidFill>
                  <a:srgbClr val="D4D4D4"/>
                </a:solidFill>
                <a:latin typeface="Consolas" panose="020B0609020204030204" pitchFamily="49" charset="0"/>
              </a:rPr>
              <a:t>        </a:t>
            </a:r>
            <a:r>
              <a:rPr lang="en-GB" sz="2592" dirty="0">
                <a:solidFill>
                  <a:srgbClr val="CE9178"/>
                </a:solidFill>
                <a:latin typeface="Consolas" panose="020B0609020204030204" pitchFamily="49" charset="0"/>
              </a:rPr>
              <a:t>"</a:t>
            </a:r>
            <a:r>
              <a:rPr lang="en-GB" sz="2592" dirty="0" err="1">
                <a:solidFill>
                  <a:srgbClr val="CE9178"/>
                </a:solidFill>
                <a:latin typeface="Consolas" panose="020B0609020204030204" pitchFamily="49" charset="0"/>
              </a:rPr>
              <a:t>AzureEventGrid</a:t>
            </a:r>
            <a:r>
              <a:rPr lang="en-GB" sz="2592" dirty="0">
                <a:solidFill>
                  <a:srgbClr val="CE9178"/>
                </a:solidFill>
                <a:latin typeface="Consolas" panose="020B0609020204030204" pitchFamily="49" charset="0"/>
              </a:rPr>
              <a:t>"</a:t>
            </a:r>
            <a:endParaRPr lang="en-GB" sz="2592" dirty="0">
              <a:solidFill>
                <a:srgbClr val="D4D4D4"/>
              </a:solidFill>
              <a:latin typeface="Consolas" panose="020B0609020204030204" pitchFamily="49" charset="0"/>
            </a:endParaRPr>
          </a:p>
          <a:p>
            <a:r>
              <a:rPr lang="en-GB" sz="2592" dirty="0">
                <a:solidFill>
                  <a:srgbClr val="D4D4D4"/>
                </a:solidFill>
                <a:latin typeface="Consolas" panose="020B0609020204030204" pitchFamily="49" charset="0"/>
              </a:rPr>
              <a:t>    ],</a:t>
            </a:r>
          </a:p>
          <a:p>
            <a:r>
              <a:rPr lang="en-GB" sz="2592" dirty="0">
                <a:solidFill>
                  <a:srgbClr val="D4D4D4"/>
                </a:solidFill>
                <a:latin typeface="Consolas" panose="020B0609020204030204" pitchFamily="49" charset="0"/>
              </a:rPr>
              <a:t>    </a:t>
            </a:r>
            <a:r>
              <a:rPr lang="en-GB" sz="2592" dirty="0">
                <a:solidFill>
                  <a:srgbClr val="9CDCFE"/>
                </a:solidFill>
                <a:latin typeface="Consolas" panose="020B0609020204030204" pitchFamily="49" charset="0"/>
              </a:rPr>
              <a:t>"</a:t>
            </a:r>
            <a:r>
              <a:rPr lang="en-GB" sz="2592" dirty="0" err="1">
                <a:solidFill>
                  <a:srgbClr val="9CDCFE"/>
                </a:solidFill>
                <a:latin typeface="Consolas" panose="020B0609020204030204" pitchFamily="49" charset="0"/>
              </a:rPr>
              <a:t>allowOutbound</a:t>
            </a:r>
            <a:r>
              <a:rPr lang="en-GB" sz="2592" dirty="0">
                <a:solidFill>
                  <a:srgbClr val="9CDCFE"/>
                </a:solidFill>
                <a:latin typeface="Consolas" panose="020B0609020204030204" pitchFamily="49" charset="0"/>
              </a:rPr>
              <a:t>"</a:t>
            </a:r>
            <a:r>
              <a:rPr lang="en-GB" sz="2592" dirty="0">
                <a:solidFill>
                  <a:srgbClr val="D4D4D4"/>
                </a:solidFill>
                <a:latin typeface="Consolas" panose="020B0609020204030204" pitchFamily="49" charset="0"/>
              </a:rPr>
              <a:t>: [</a:t>
            </a:r>
          </a:p>
          <a:p>
            <a:r>
              <a:rPr lang="en-GB" sz="2592" dirty="0">
                <a:solidFill>
                  <a:srgbClr val="D4D4D4"/>
                </a:solidFill>
                <a:latin typeface="Consolas" panose="020B0609020204030204" pitchFamily="49" charset="0"/>
              </a:rPr>
              <a:t>        </a:t>
            </a:r>
            <a:r>
              <a:rPr lang="en-GB" sz="2592" dirty="0">
                <a:solidFill>
                  <a:srgbClr val="CE9178"/>
                </a:solidFill>
                <a:latin typeface="Consolas" panose="020B0609020204030204" pitchFamily="49" charset="0"/>
              </a:rPr>
              <a:t>"resIdFun3"</a:t>
            </a:r>
            <a:endParaRPr lang="en-GB" sz="2592" dirty="0">
              <a:solidFill>
                <a:srgbClr val="D4D4D4"/>
              </a:solidFill>
              <a:latin typeface="Consolas" panose="020B0609020204030204" pitchFamily="49" charset="0"/>
            </a:endParaRPr>
          </a:p>
          <a:p>
            <a:r>
              <a:rPr lang="en-GB" sz="2592" dirty="0">
                <a:solidFill>
                  <a:srgbClr val="D4D4D4"/>
                </a:solidFill>
                <a:latin typeface="Consolas" panose="020B0609020204030204" pitchFamily="49" charset="0"/>
              </a:rPr>
              <a:t>    ]</a:t>
            </a:r>
          </a:p>
          <a:p>
            <a:r>
              <a:rPr lang="en-GB" sz="2592" dirty="0">
                <a:solidFill>
                  <a:srgbClr val="D4D4D4"/>
                </a:solidFill>
                <a:latin typeface="Consolas" panose="020B0609020204030204" pitchFamily="49" charset="0"/>
              </a:rPr>
              <a:t>}</a:t>
            </a:r>
          </a:p>
        </p:txBody>
      </p:sp>
      <p:cxnSp>
        <p:nvCxnSpPr>
          <p:cNvPr id="11" name="Straight Arrow Connector 10">
            <a:extLst>
              <a:ext uri="{FF2B5EF4-FFF2-40B4-BE49-F238E27FC236}">
                <a16:creationId xmlns:a16="http://schemas.microsoft.com/office/drawing/2014/main" id="{231F67CC-AD17-455F-8EF0-3F7C02EF7E0F}"/>
              </a:ext>
            </a:extLst>
          </p:cNvPr>
          <p:cNvCxnSpPr>
            <a:endCxn id="6" idx="1"/>
          </p:cNvCxnSpPr>
          <p:nvPr/>
        </p:nvCxnSpPr>
        <p:spPr>
          <a:xfrm flipV="1">
            <a:off x="3269446" y="6434483"/>
            <a:ext cx="6166490" cy="119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C862820-A49B-4302-9C8D-A8C73CC7F041}"/>
              </a:ext>
            </a:extLst>
          </p:cNvPr>
          <p:cNvCxnSpPr>
            <a:cxnSpLocks/>
            <a:endCxn id="35" idx="1"/>
          </p:cNvCxnSpPr>
          <p:nvPr/>
        </p:nvCxnSpPr>
        <p:spPr>
          <a:xfrm flipV="1">
            <a:off x="1930498" y="5185205"/>
            <a:ext cx="5421221" cy="14296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9E9FE6-6109-414E-B565-36CD45293A68}"/>
              </a:ext>
            </a:extLst>
          </p:cNvPr>
          <p:cNvSpPr txBox="1"/>
          <p:nvPr/>
        </p:nvSpPr>
        <p:spPr>
          <a:xfrm>
            <a:off x="2363435" y="5954379"/>
            <a:ext cx="2362337" cy="535531"/>
          </a:xfrm>
          <a:prstGeom prst="rect">
            <a:avLst/>
          </a:prstGeom>
          <a:noFill/>
        </p:spPr>
        <p:txBody>
          <a:bodyPr wrap="square" rtlCol="0">
            <a:spAutoFit/>
          </a:bodyPr>
          <a:lstStyle/>
          <a:p>
            <a:r>
              <a:rPr lang="en-GB" sz="1440" dirty="0"/>
              <a:t>Keep dependency graph in database</a:t>
            </a:r>
          </a:p>
        </p:txBody>
      </p:sp>
      <p:cxnSp>
        <p:nvCxnSpPr>
          <p:cNvPr id="19" name="Connector: Elbow 18">
            <a:extLst>
              <a:ext uri="{FF2B5EF4-FFF2-40B4-BE49-F238E27FC236}">
                <a16:creationId xmlns:a16="http://schemas.microsoft.com/office/drawing/2014/main" id="{8C007A3D-A2E3-4D66-B787-18184BB41D9A}"/>
              </a:ext>
            </a:extLst>
          </p:cNvPr>
          <p:cNvCxnSpPr>
            <a:stCxn id="9" idx="1"/>
            <a:endCxn id="4" idx="2"/>
          </p:cNvCxnSpPr>
          <p:nvPr/>
        </p:nvCxnSpPr>
        <p:spPr>
          <a:xfrm rot="10800000" flipH="1">
            <a:off x="491714" y="2452623"/>
            <a:ext cx="2934485" cy="5171199"/>
          </a:xfrm>
          <a:prstGeom prst="bentConnector4">
            <a:avLst>
              <a:gd name="adj1" fmla="val -7790"/>
              <a:gd name="adj2" fmla="val 5138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A893D2-E1D3-4195-956D-EBF54DF536FF}"/>
              </a:ext>
            </a:extLst>
          </p:cNvPr>
          <p:cNvSpPr txBox="1"/>
          <p:nvPr/>
        </p:nvSpPr>
        <p:spPr>
          <a:xfrm>
            <a:off x="491715" y="4476015"/>
            <a:ext cx="2306852" cy="535531"/>
          </a:xfrm>
          <a:prstGeom prst="rect">
            <a:avLst/>
          </a:prstGeom>
          <a:noFill/>
        </p:spPr>
        <p:txBody>
          <a:bodyPr wrap="square" rtlCol="0">
            <a:spAutoFit/>
          </a:bodyPr>
          <a:lstStyle/>
          <a:p>
            <a:r>
              <a:rPr lang="en-GB" sz="1440" dirty="0"/>
              <a:t>Generate rules then trigger</a:t>
            </a:r>
          </a:p>
        </p:txBody>
      </p:sp>
      <p:pic>
        <p:nvPicPr>
          <p:cNvPr id="1030" name="Picture 6" descr="Event Grid Subscription Extension - Visual Studio Marketplace">
            <a:extLst>
              <a:ext uri="{FF2B5EF4-FFF2-40B4-BE49-F238E27FC236}">
                <a16:creationId xmlns:a16="http://schemas.microsoft.com/office/drawing/2014/main" id="{EFDA99C1-5D58-4696-A563-BD9800910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6943" y="1674927"/>
            <a:ext cx="962000" cy="9620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F0DCC8FF-9864-4B62-9CA3-9226B344C071}"/>
              </a:ext>
            </a:extLst>
          </p:cNvPr>
          <p:cNvGrpSpPr/>
          <p:nvPr/>
        </p:nvGrpSpPr>
        <p:grpSpPr>
          <a:xfrm>
            <a:off x="6835475" y="361774"/>
            <a:ext cx="2808509" cy="1031088"/>
            <a:chOff x="1164771" y="922175"/>
            <a:chExt cx="3380792" cy="1350376"/>
          </a:xfrm>
        </p:grpSpPr>
        <p:pic>
          <p:nvPicPr>
            <p:cNvPr id="25" name="Picture 2" descr="Powershell Azure Functions: Severless for Ops People - Cloud, Systems  Management and Automation">
              <a:extLst>
                <a:ext uri="{FF2B5EF4-FFF2-40B4-BE49-F238E27FC236}">
                  <a16:creationId xmlns:a16="http://schemas.microsoft.com/office/drawing/2014/main" id="{AC8B3018-4F34-4213-854A-50F40A640E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2971" y="922175"/>
              <a:ext cx="721567" cy="72156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D6171A1-4863-4603-9A5C-F7F4AB13BACE}"/>
                </a:ext>
              </a:extLst>
            </p:cNvPr>
            <p:cNvSpPr txBox="1"/>
            <p:nvPr/>
          </p:nvSpPr>
          <p:spPr>
            <a:xfrm>
              <a:off x="1164771" y="1643742"/>
              <a:ext cx="3380792" cy="628809"/>
            </a:xfrm>
            <a:prstGeom prst="rect">
              <a:avLst/>
            </a:prstGeom>
            <a:noFill/>
          </p:spPr>
          <p:txBody>
            <a:bodyPr wrap="square" rtlCol="0">
              <a:spAutoFit/>
            </a:bodyPr>
            <a:lstStyle/>
            <a:p>
              <a:r>
                <a:rPr lang="en-GB" sz="1260" dirty="0" err="1"/>
                <a:t>ResourceScaledHandler</a:t>
              </a:r>
              <a:r>
                <a:rPr lang="en-GB" sz="1260" dirty="0"/>
                <a:t>(</a:t>
              </a:r>
              <a:r>
                <a:rPr lang="en-GB" sz="1260" dirty="0" err="1"/>
                <a:t>eventgrid</a:t>
              </a:r>
              <a:r>
                <a:rPr lang="en-GB" sz="1260" dirty="0"/>
                <a:t> event)</a:t>
              </a:r>
            </a:p>
          </p:txBody>
        </p:sp>
      </p:grpSp>
      <p:cxnSp>
        <p:nvCxnSpPr>
          <p:cNvPr id="22" name="Straight Arrow Connector 21">
            <a:extLst>
              <a:ext uri="{FF2B5EF4-FFF2-40B4-BE49-F238E27FC236}">
                <a16:creationId xmlns:a16="http://schemas.microsoft.com/office/drawing/2014/main" id="{2EB9D887-97E9-432D-9F9F-82927F04066F}"/>
              </a:ext>
            </a:extLst>
          </p:cNvPr>
          <p:cNvCxnSpPr>
            <a:stCxn id="1030" idx="1"/>
            <a:endCxn id="25" idx="3"/>
          </p:cNvCxnSpPr>
          <p:nvPr/>
        </p:nvCxnSpPr>
        <p:spPr>
          <a:xfrm flipH="1" flipV="1">
            <a:off x="8131213" y="637253"/>
            <a:ext cx="3475730" cy="151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F0CD3BC-3CAB-4290-BF34-FC0CC30F48D9}"/>
              </a:ext>
            </a:extLst>
          </p:cNvPr>
          <p:cNvGrpSpPr/>
          <p:nvPr/>
        </p:nvGrpSpPr>
        <p:grpSpPr>
          <a:xfrm>
            <a:off x="6966218" y="1685689"/>
            <a:ext cx="2546897" cy="1120625"/>
            <a:chOff x="1164771" y="922175"/>
            <a:chExt cx="3380792" cy="1262473"/>
          </a:xfrm>
        </p:grpSpPr>
        <p:pic>
          <p:nvPicPr>
            <p:cNvPr id="30" name="Picture 2" descr="Powershell Azure Functions: Severless for Ops People - Cloud, Systems  Management and Automation">
              <a:extLst>
                <a:ext uri="{FF2B5EF4-FFF2-40B4-BE49-F238E27FC236}">
                  <a16:creationId xmlns:a16="http://schemas.microsoft.com/office/drawing/2014/main" id="{BBC9E06C-E151-453F-A5BC-0442F68B39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2971" y="922175"/>
              <a:ext cx="721567" cy="7215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73F9D1E-F960-410E-A0E5-C6CFD49A1427}"/>
                </a:ext>
              </a:extLst>
            </p:cNvPr>
            <p:cNvSpPr txBox="1"/>
            <p:nvPr/>
          </p:nvSpPr>
          <p:spPr>
            <a:xfrm>
              <a:off x="1164771" y="1643742"/>
              <a:ext cx="3380792" cy="540906"/>
            </a:xfrm>
            <a:prstGeom prst="rect">
              <a:avLst/>
            </a:prstGeom>
            <a:noFill/>
          </p:spPr>
          <p:txBody>
            <a:bodyPr wrap="square" rtlCol="0">
              <a:spAutoFit/>
            </a:bodyPr>
            <a:lstStyle/>
            <a:p>
              <a:r>
                <a:rPr lang="en-GB" sz="1260" dirty="0" err="1"/>
                <a:t>ResourceDeletedHandler</a:t>
              </a:r>
              <a:r>
                <a:rPr lang="en-GB" sz="1260" dirty="0"/>
                <a:t>(</a:t>
              </a:r>
              <a:r>
                <a:rPr lang="en-GB" sz="1260" dirty="0" err="1"/>
                <a:t>eventgrid</a:t>
              </a:r>
              <a:r>
                <a:rPr lang="en-GB" sz="1260" dirty="0"/>
                <a:t> event)</a:t>
              </a:r>
            </a:p>
          </p:txBody>
        </p:sp>
      </p:grpSp>
      <p:cxnSp>
        <p:nvCxnSpPr>
          <p:cNvPr id="32" name="Straight Arrow Connector 31">
            <a:extLst>
              <a:ext uri="{FF2B5EF4-FFF2-40B4-BE49-F238E27FC236}">
                <a16:creationId xmlns:a16="http://schemas.microsoft.com/office/drawing/2014/main" id="{1D863ABA-5040-48A9-B65A-8D61C841B822}"/>
              </a:ext>
            </a:extLst>
          </p:cNvPr>
          <p:cNvCxnSpPr>
            <a:cxnSpLocks/>
            <a:stCxn id="1030" idx="1"/>
            <a:endCxn id="30" idx="3"/>
          </p:cNvCxnSpPr>
          <p:nvPr/>
        </p:nvCxnSpPr>
        <p:spPr>
          <a:xfrm flipH="1" flipV="1">
            <a:off x="8141258" y="2005936"/>
            <a:ext cx="3465685" cy="149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Azure Logo Icon of Flat style - Available in SVG, PNG, EPS, AI &amp; Icon fonts">
            <a:extLst>
              <a:ext uri="{FF2B5EF4-FFF2-40B4-BE49-F238E27FC236}">
                <a16:creationId xmlns:a16="http://schemas.microsoft.com/office/drawing/2014/main" id="{6BF09BAB-D4DF-4747-9800-DF50D0612D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335" y="-155051"/>
            <a:ext cx="1463040" cy="14630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274B46E9-230B-4A39-9EAC-CF0527103BF4}"/>
              </a:ext>
            </a:extLst>
          </p:cNvPr>
          <p:cNvCxnSpPr>
            <a:cxnSpLocks/>
            <a:stCxn id="1026" idx="3"/>
            <a:endCxn id="1032" idx="3"/>
          </p:cNvCxnSpPr>
          <p:nvPr/>
        </p:nvCxnSpPr>
        <p:spPr>
          <a:xfrm flipH="1" flipV="1">
            <a:off x="1681375" y="576469"/>
            <a:ext cx="1588070" cy="96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A4DEAD-0FD4-4FC9-B165-8466BD73807E}"/>
              </a:ext>
            </a:extLst>
          </p:cNvPr>
          <p:cNvSpPr txBox="1"/>
          <p:nvPr/>
        </p:nvSpPr>
        <p:spPr>
          <a:xfrm>
            <a:off x="2084198" y="530804"/>
            <a:ext cx="1857300" cy="350865"/>
          </a:xfrm>
          <a:prstGeom prst="rect">
            <a:avLst/>
          </a:prstGeom>
          <a:noFill/>
        </p:spPr>
        <p:txBody>
          <a:bodyPr wrap="square" rtlCol="0">
            <a:spAutoFit/>
          </a:bodyPr>
          <a:lstStyle/>
          <a:p>
            <a:r>
              <a:rPr lang="en-GB" sz="1680" dirty="0"/>
              <a:t>Update resources</a:t>
            </a:r>
          </a:p>
        </p:txBody>
      </p:sp>
      <p:cxnSp>
        <p:nvCxnSpPr>
          <p:cNvPr id="38" name="Straight Arrow Connector 37">
            <a:extLst>
              <a:ext uri="{FF2B5EF4-FFF2-40B4-BE49-F238E27FC236}">
                <a16:creationId xmlns:a16="http://schemas.microsoft.com/office/drawing/2014/main" id="{7D78E803-D065-4B8A-9601-26671AAEA525}"/>
              </a:ext>
            </a:extLst>
          </p:cNvPr>
          <p:cNvCxnSpPr>
            <a:stCxn id="25" idx="1"/>
            <a:endCxn id="1026" idx="3"/>
          </p:cNvCxnSpPr>
          <p:nvPr/>
        </p:nvCxnSpPr>
        <p:spPr>
          <a:xfrm flipH="1">
            <a:off x="3269446" y="637253"/>
            <a:ext cx="4262342" cy="902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33ACC7E-5DF4-4B5D-8124-425200A8EACD}"/>
              </a:ext>
            </a:extLst>
          </p:cNvPr>
          <p:cNvSpPr/>
          <p:nvPr/>
        </p:nvSpPr>
        <p:spPr>
          <a:xfrm>
            <a:off x="6652647" y="182926"/>
            <a:ext cx="3092005" cy="28503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92"/>
          </a:p>
        </p:txBody>
      </p:sp>
      <p:cxnSp>
        <p:nvCxnSpPr>
          <p:cNvPr id="40" name="Straight Arrow Connector 39">
            <a:extLst>
              <a:ext uri="{FF2B5EF4-FFF2-40B4-BE49-F238E27FC236}">
                <a16:creationId xmlns:a16="http://schemas.microsoft.com/office/drawing/2014/main" id="{31EB3EAF-D3D4-4937-BC8A-5EF70529997C}"/>
              </a:ext>
            </a:extLst>
          </p:cNvPr>
          <p:cNvCxnSpPr>
            <a:stCxn id="30" idx="1"/>
            <a:endCxn id="1026" idx="3"/>
          </p:cNvCxnSpPr>
          <p:nvPr/>
        </p:nvCxnSpPr>
        <p:spPr>
          <a:xfrm flipH="1" flipV="1">
            <a:off x="3269446" y="1539551"/>
            <a:ext cx="4328225" cy="466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517FF71-7EB2-4222-966C-BD26F3DFA3FD}"/>
              </a:ext>
            </a:extLst>
          </p:cNvPr>
          <p:cNvCxnSpPr>
            <a:cxnSpLocks/>
            <a:stCxn id="42" idx="2"/>
            <a:endCxn id="35" idx="0"/>
          </p:cNvCxnSpPr>
          <p:nvPr/>
        </p:nvCxnSpPr>
        <p:spPr>
          <a:xfrm flipH="1">
            <a:off x="7741466" y="3033286"/>
            <a:ext cx="457184" cy="1764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77F8319-DB40-4B50-864B-ED8C4C1EDCD8}"/>
              </a:ext>
            </a:extLst>
          </p:cNvPr>
          <p:cNvSpPr txBox="1"/>
          <p:nvPr/>
        </p:nvSpPr>
        <p:spPr>
          <a:xfrm>
            <a:off x="7157486" y="3475971"/>
            <a:ext cx="1624224" cy="978729"/>
          </a:xfrm>
          <a:prstGeom prst="rect">
            <a:avLst/>
          </a:prstGeom>
          <a:noFill/>
        </p:spPr>
        <p:txBody>
          <a:bodyPr wrap="square" rtlCol="0">
            <a:spAutoFit/>
          </a:bodyPr>
          <a:lstStyle/>
          <a:p>
            <a:r>
              <a:rPr lang="en-GB" sz="1440" dirty="0"/>
              <a:t>CRUD – dependency graph to generate rules</a:t>
            </a:r>
          </a:p>
        </p:txBody>
      </p:sp>
      <p:pic>
        <p:nvPicPr>
          <p:cNvPr id="1034" name="Picture 10" descr="Free vector icons | Json file">
            <a:extLst>
              <a:ext uri="{FF2B5EF4-FFF2-40B4-BE49-F238E27FC236}">
                <a16:creationId xmlns:a16="http://schemas.microsoft.com/office/drawing/2014/main" id="{9281C241-FE8A-4CD7-B827-0B1E2EA7EF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0" y="1488311"/>
            <a:ext cx="722915" cy="722915"/>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E88C7F61-BC6D-4004-86F3-103A3057254A}"/>
              </a:ext>
            </a:extLst>
          </p:cNvPr>
          <p:cNvCxnSpPr>
            <a:stCxn id="1034" idx="3"/>
            <a:endCxn id="1026" idx="1"/>
          </p:cNvCxnSpPr>
          <p:nvPr/>
        </p:nvCxnSpPr>
        <p:spPr>
          <a:xfrm flipV="1">
            <a:off x="719375" y="1539551"/>
            <a:ext cx="1684190" cy="31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5DC575F-F0F3-44F9-A38E-4FD46A8960C7}"/>
              </a:ext>
            </a:extLst>
          </p:cNvPr>
          <p:cNvSpPr txBox="1"/>
          <p:nvPr/>
        </p:nvSpPr>
        <p:spPr>
          <a:xfrm>
            <a:off x="815494" y="1360995"/>
            <a:ext cx="1379231" cy="313932"/>
          </a:xfrm>
          <a:prstGeom prst="rect">
            <a:avLst/>
          </a:prstGeom>
          <a:noFill/>
        </p:spPr>
        <p:txBody>
          <a:bodyPr wrap="square" rtlCol="0">
            <a:spAutoFit/>
          </a:bodyPr>
          <a:lstStyle/>
          <a:p>
            <a:r>
              <a:rPr lang="en-GB" sz="1440" dirty="0"/>
              <a:t>Get static rules</a:t>
            </a:r>
          </a:p>
        </p:txBody>
      </p:sp>
      <p:pic>
        <p:nvPicPr>
          <p:cNvPr id="35" name="Picture 34">
            <a:extLst>
              <a:ext uri="{FF2B5EF4-FFF2-40B4-BE49-F238E27FC236}">
                <a16:creationId xmlns:a16="http://schemas.microsoft.com/office/drawing/2014/main" id="{47C1C0F6-650A-42B9-A066-281CDBB615A1}"/>
              </a:ext>
            </a:extLst>
          </p:cNvPr>
          <p:cNvPicPr>
            <a:picLocks noChangeAspect="1"/>
          </p:cNvPicPr>
          <p:nvPr/>
        </p:nvPicPr>
        <p:blipFill>
          <a:blip r:embed="rId8"/>
          <a:stretch>
            <a:fillRect/>
          </a:stretch>
        </p:blipFill>
        <p:spPr>
          <a:xfrm>
            <a:off x="7351718" y="4797406"/>
            <a:ext cx="779494" cy="775597"/>
          </a:xfrm>
          <a:prstGeom prst="rect">
            <a:avLst/>
          </a:prstGeom>
        </p:spPr>
      </p:pic>
      <p:sp>
        <p:nvSpPr>
          <p:cNvPr id="39" name="TextBox 38">
            <a:extLst>
              <a:ext uri="{FF2B5EF4-FFF2-40B4-BE49-F238E27FC236}">
                <a16:creationId xmlns:a16="http://schemas.microsoft.com/office/drawing/2014/main" id="{DFB66F00-1F96-423E-9154-0F7BD59019DE}"/>
              </a:ext>
            </a:extLst>
          </p:cNvPr>
          <p:cNvSpPr txBox="1"/>
          <p:nvPr/>
        </p:nvSpPr>
        <p:spPr>
          <a:xfrm>
            <a:off x="4041228" y="1285497"/>
            <a:ext cx="2306852" cy="535531"/>
          </a:xfrm>
          <a:prstGeom prst="rect">
            <a:avLst/>
          </a:prstGeom>
          <a:noFill/>
        </p:spPr>
        <p:txBody>
          <a:bodyPr wrap="square" rtlCol="0">
            <a:spAutoFit/>
          </a:bodyPr>
          <a:lstStyle/>
          <a:p>
            <a:r>
              <a:rPr lang="en-GB" sz="1440" dirty="0"/>
              <a:t>Generate rules then trigger</a:t>
            </a:r>
          </a:p>
        </p:txBody>
      </p:sp>
    </p:spTree>
    <p:extLst>
      <p:ext uri="{BB962C8B-B14F-4D97-AF65-F5344CB8AC3E}">
        <p14:creationId xmlns:p14="http://schemas.microsoft.com/office/powerpoint/2010/main" val="428618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837912-7CB7-425F-AA0B-6229B26D4FB1}"/>
              </a:ext>
            </a:extLst>
          </p:cNvPr>
          <p:cNvSpPr>
            <a:spLocks noGrp="1"/>
          </p:cNvSpPr>
          <p:nvPr>
            <p:ph type="title"/>
          </p:nvPr>
        </p:nvSpPr>
        <p:spPr/>
        <p:txBody>
          <a:bodyPr/>
          <a:lstStyle/>
          <a:p>
            <a:r>
              <a:rPr lang="en-GB" dirty="0"/>
              <a:t>Conclusion</a:t>
            </a:r>
          </a:p>
        </p:txBody>
      </p:sp>
      <p:sp>
        <p:nvSpPr>
          <p:cNvPr id="6" name="Content Placeholder 2">
            <a:extLst>
              <a:ext uri="{FF2B5EF4-FFF2-40B4-BE49-F238E27FC236}">
                <a16:creationId xmlns:a16="http://schemas.microsoft.com/office/drawing/2014/main" id="{9D8E2FE1-18AD-4CA7-8B24-2C4CE7027669}"/>
              </a:ext>
            </a:extLst>
          </p:cNvPr>
          <p:cNvSpPr txBox="1">
            <a:spLocks/>
          </p:cNvSpPr>
          <p:nvPr/>
        </p:nvSpPr>
        <p:spPr>
          <a:xfrm>
            <a:off x="838200" y="1825625"/>
            <a:ext cx="10515600" cy="4351338"/>
          </a:xfrm>
          <a:prstGeom prst="rect">
            <a:avLst/>
          </a:prstGeom>
        </p:spPr>
        <p:txBody>
          <a:bodyPr/>
          <a:lstStyle>
            <a:lvl1pPr marL="27432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36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4864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88670" marR="0" indent="-2400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20" kern="1200" spc="0" baseline="0">
                <a:gradFill>
                  <a:gsLst>
                    <a:gs pos="1250">
                      <a:schemeClr val="tx1"/>
                    </a:gs>
                    <a:gs pos="100000">
                      <a:schemeClr val="tx1"/>
                    </a:gs>
                  </a:gsLst>
                  <a:lin ang="5400000" scaled="0"/>
                </a:gradFill>
                <a:latin typeface="+mn-lt"/>
                <a:ea typeface="+mn-ea"/>
                <a:cs typeface="+mn-cs"/>
              </a:defRPr>
            </a:lvl3pPr>
            <a:lvl4pPr marL="1011556" marR="0" indent="-21717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4pPr>
            <a:lvl5pPr marL="1228726" marR="0" indent="-2019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5pPr>
            <a:lvl6pPr marL="3078048"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694"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340"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986"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GB" dirty="0"/>
              <a:t>Security is complex</a:t>
            </a:r>
          </a:p>
          <a:p>
            <a:r>
              <a:rPr lang="en-GB" dirty="0"/>
              <a:t>Implementing principle of least privilege is even more complex</a:t>
            </a:r>
          </a:p>
          <a:p>
            <a:r>
              <a:rPr lang="en-GB" dirty="0"/>
              <a:t>Cloud security is a shared responsibility</a:t>
            </a:r>
          </a:p>
        </p:txBody>
      </p:sp>
      <p:sp>
        <p:nvSpPr>
          <p:cNvPr id="7" name="TextBox 6">
            <a:extLst>
              <a:ext uri="{FF2B5EF4-FFF2-40B4-BE49-F238E27FC236}">
                <a16:creationId xmlns:a16="http://schemas.microsoft.com/office/drawing/2014/main" id="{E09429FA-2635-4C2B-96C4-F3B1078F0955}"/>
              </a:ext>
            </a:extLst>
          </p:cNvPr>
          <p:cNvSpPr txBox="1"/>
          <p:nvPr/>
        </p:nvSpPr>
        <p:spPr>
          <a:xfrm>
            <a:off x="295507" y="7337009"/>
            <a:ext cx="4321098" cy="461665"/>
          </a:xfrm>
          <a:prstGeom prst="rect">
            <a:avLst/>
          </a:prstGeom>
          <a:noFill/>
        </p:spPr>
        <p:txBody>
          <a:bodyPr wrap="square">
            <a:spAutoFit/>
          </a:bodyPr>
          <a:lstStyle/>
          <a:p>
            <a:r>
              <a:rPr lang="en-GB" sz="1200"/>
              <a:t>Demo scripts &amp; code at:</a:t>
            </a:r>
          </a:p>
          <a:p>
            <a:r>
              <a:rPr lang="en-GB" sz="1200" dirty="0"/>
              <a:t>https://github.com/realrubberduckdev/nw-sec-automate-talk</a:t>
            </a:r>
          </a:p>
        </p:txBody>
      </p:sp>
    </p:spTree>
    <p:extLst>
      <p:ext uri="{BB962C8B-B14F-4D97-AF65-F5344CB8AC3E}">
        <p14:creationId xmlns:p14="http://schemas.microsoft.com/office/powerpoint/2010/main" val="290534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1AD0-2931-4F2C-8CDD-3B9AF35EB91D}"/>
              </a:ext>
            </a:extLst>
          </p:cNvPr>
          <p:cNvSpPr>
            <a:spLocks noGrp="1"/>
          </p:cNvSpPr>
          <p:nvPr>
            <p:ph type="title"/>
          </p:nvPr>
        </p:nvSpPr>
        <p:spPr>
          <a:xfrm>
            <a:off x="800230" y="766051"/>
            <a:ext cx="5801291" cy="598305"/>
          </a:xfrm>
        </p:spPr>
        <p:txBody>
          <a:bodyPr/>
          <a:lstStyle/>
          <a:p>
            <a:r>
              <a:rPr lang="en-GB" dirty="0"/>
              <a:t>Extras – event grid</a:t>
            </a:r>
          </a:p>
        </p:txBody>
      </p:sp>
      <p:sp>
        <p:nvSpPr>
          <p:cNvPr id="4" name="Content Placeholder 1">
            <a:extLst>
              <a:ext uri="{FF2B5EF4-FFF2-40B4-BE49-F238E27FC236}">
                <a16:creationId xmlns:a16="http://schemas.microsoft.com/office/drawing/2014/main" id="{EACB453B-0A2C-48ED-A730-E43EC09EBE43}"/>
              </a:ext>
            </a:extLst>
          </p:cNvPr>
          <p:cNvSpPr>
            <a:spLocks noGrp="1"/>
          </p:cNvSpPr>
          <p:nvPr>
            <p:ph idx="4294967295"/>
          </p:nvPr>
        </p:nvSpPr>
        <p:spPr>
          <a:xfrm>
            <a:off x="0" y="6008688"/>
            <a:ext cx="9671050" cy="1171575"/>
          </a:xfrm>
        </p:spPr>
        <p:txBody>
          <a:bodyPr>
            <a:normAutofit fontScale="70000" lnSpcReduction="20000"/>
          </a:bodyPr>
          <a:lstStyle/>
          <a:p>
            <a:pPr marL="342900" indent="-342900">
              <a:buFont typeface="Arial" panose="020B0604020202020204" pitchFamily="34" charset="0"/>
              <a:buChar char="•"/>
            </a:pPr>
            <a:r>
              <a:rPr lang="en-GB" dirty="0">
                <a:hlinkClick r:id="rId2"/>
              </a:rPr>
              <a:t>Cannot create diagnostic setting at Global location topic</a:t>
            </a:r>
            <a:endParaRPr lang="en-GB" dirty="0"/>
          </a:p>
          <a:p>
            <a:pPr marL="342900" indent="-342900">
              <a:buFont typeface="Arial" panose="020B0604020202020204" pitchFamily="34" charset="0"/>
              <a:buChar char="•"/>
            </a:pPr>
            <a:r>
              <a:rPr lang="en-GB" dirty="0">
                <a:hlinkClick r:id="rId3"/>
              </a:rPr>
              <a:t>Secured event delivery to functions with AAD</a:t>
            </a:r>
            <a:endParaRPr lang="en-GB" dirty="0"/>
          </a:p>
          <a:p>
            <a:pPr marL="342900" indent="-342900">
              <a:buFont typeface="Arial" panose="020B0604020202020204" pitchFamily="34" charset="0"/>
              <a:buChar char="•"/>
            </a:pPr>
            <a:r>
              <a:rPr lang="en-GB" dirty="0">
                <a:hlinkClick r:id="rId4"/>
              </a:rPr>
              <a:t>Create subscription for 'Azure subscription as an Event Grid source'</a:t>
            </a:r>
            <a:endParaRPr lang="en-GB" dirty="0"/>
          </a:p>
          <a:p>
            <a:endParaRPr lang="en-GB" dirty="0"/>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E44C2EB8-35DE-45DF-8E4F-BA8A604B692A}"/>
              </a:ext>
            </a:extLst>
          </p:cNvPr>
          <p:cNvPicPr>
            <a:picLocks noChangeAspect="1"/>
          </p:cNvPicPr>
          <p:nvPr/>
        </p:nvPicPr>
        <p:blipFill>
          <a:blip r:embed="rId5"/>
          <a:stretch>
            <a:fillRect/>
          </a:stretch>
        </p:blipFill>
        <p:spPr>
          <a:xfrm>
            <a:off x="1238148" y="2028825"/>
            <a:ext cx="5523884" cy="2920132"/>
          </a:xfrm>
          <a:prstGeom prst="rect">
            <a:avLst/>
          </a:prstGeom>
        </p:spPr>
      </p:pic>
      <p:sp>
        <p:nvSpPr>
          <p:cNvPr id="6" name="Rectangle 5">
            <a:extLst>
              <a:ext uri="{FF2B5EF4-FFF2-40B4-BE49-F238E27FC236}">
                <a16:creationId xmlns:a16="http://schemas.microsoft.com/office/drawing/2014/main" id="{290CE103-FDCB-49A6-A7E0-5F268C59F8D0}"/>
              </a:ext>
            </a:extLst>
          </p:cNvPr>
          <p:cNvSpPr/>
          <p:nvPr/>
        </p:nvSpPr>
        <p:spPr>
          <a:xfrm>
            <a:off x="1520741" y="5035837"/>
            <a:ext cx="4014484" cy="461665"/>
          </a:xfrm>
          <a:prstGeom prst="rect">
            <a:avLst/>
          </a:prstGeom>
        </p:spPr>
        <p:txBody>
          <a:bodyPr wrap="square">
            <a:spAutoFit/>
          </a:bodyPr>
          <a:lstStyle/>
          <a:p>
            <a:r>
              <a:rPr lang="en-GB" sz="1200" dirty="0">
                <a:hlinkClick r:id="rId6"/>
              </a:rPr>
              <a:t>https://www.rubberduckdev.com/debugging-eg-function/</a:t>
            </a:r>
            <a:endParaRPr lang="en-GB" sz="1200" dirty="0"/>
          </a:p>
        </p:txBody>
      </p:sp>
      <p:pic>
        <p:nvPicPr>
          <p:cNvPr id="7" name="Picture 6">
            <a:extLst>
              <a:ext uri="{FF2B5EF4-FFF2-40B4-BE49-F238E27FC236}">
                <a16:creationId xmlns:a16="http://schemas.microsoft.com/office/drawing/2014/main" id="{FAD2F623-10F1-43DB-8A0C-E95C6FF1065A}"/>
              </a:ext>
            </a:extLst>
          </p:cNvPr>
          <p:cNvPicPr>
            <a:picLocks noChangeAspect="1"/>
          </p:cNvPicPr>
          <p:nvPr/>
        </p:nvPicPr>
        <p:blipFill>
          <a:blip r:embed="rId7"/>
          <a:stretch>
            <a:fillRect/>
          </a:stretch>
        </p:blipFill>
        <p:spPr>
          <a:xfrm>
            <a:off x="8636450" y="2129900"/>
            <a:ext cx="3422432" cy="2717981"/>
          </a:xfrm>
          <a:prstGeom prst="rect">
            <a:avLst/>
          </a:prstGeom>
        </p:spPr>
      </p:pic>
      <p:sp>
        <p:nvSpPr>
          <p:cNvPr id="8" name="Rectangle 7">
            <a:extLst>
              <a:ext uri="{FF2B5EF4-FFF2-40B4-BE49-F238E27FC236}">
                <a16:creationId xmlns:a16="http://schemas.microsoft.com/office/drawing/2014/main" id="{11E9C62C-5A3E-42C8-9F01-0C789A091CBC}"/>
              </a:ext>
            </a:extLst>
          </p:cNvPr>
          <p:cNvSpPr/>
          <p:nvPr/>
        </p:nvSpPr>
        <p:spPr>
          <a:xfrm>
            <a:off x="8178898" y="5035837"/>
            <a:ext cx="4337537" cy="461665"/>
          </a:xfrm>
          <a:prstGeom prst="rect">
            <a:avLst/>
          </a:prstGeom>
        </p:spPr>
        <p:txBody>
          <a:bodyPr wrap="square">
            <a:spAutoFit/>
          </a:bodyPr>
          <a:lstStyle/>
          <a:p>
            <a:r>
              <a:rPr lang="en-GB" sz="1200" dirty="0">
                <a:hlinkClick r:id="rId8"/>
              </a:rPr>
              <a:t>https://www.rubberduckdev.com/resource-provider-event-grid/</a:t>
            </a:r>
            <a:endParaRPr lang="en-GB" sz="1200" dirty="0"/>
          </a:p>
        </p:txBody>
      </p:sp>
    </p:spTree>
    <p:extLst>
      <p:ext uri="{BB962C8B-B14F-4D97-AF65-F5344CB8AC3E}">
        <p14:creationId xmlns:p14="http://schemas.microsoft.com/office/powerpoint/2010/main" val="152813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1AD0-2931-4F2C-8CDD-3B9AF35EB91D}"/>
              </a:ext>
            </a:extLst>
          </p:cNvPr>
          <p:cNvSpPr>
            <a:spLocks noGrp="1"/>
          </p:cNvSpPr>
          <p:nvPr>
            <p:ph type="title"/>
          </p:nvPr>
        </p:nvSpPr>
        <p:spPr>
          <a:xfrm>
            <a:off x="800230" y="167746"/>
            <a:ext cx="8689458" cy="1196610"/>
          </a:xfrm>
        </p:spPr>
        <p:txBody>
          <a:bodyPr/>
          <a:lstStyle/>
          <a:p>
            <a:r>
              <a:rPr lang="en-GB" dirty="0"/>
              <a:t>Extras – access restrictions &amp; CIDR</a:t>
            </a:r>
          </a:p>
        </p:txBody>
      </p:sp>
      <p:pic>
        <p:nvPicPr>
          <p:cNvPr id="3" name="Picture 2">
            <a:extLst>
              <a:ext uri="{FF2B5EF4-FFF2-40B4-BE49-F238E27FC236}">
                <a16:creationId xmlns:a16="http://schemas.microsoft.com/office/drawing/2014/main" id="{5D8D0FEB-D313-400C-BB8F-097034A04D14}"/>
              </a:ext>
            </a:extLst>
          </p:cNvPr>
          <p:cNvPicPr>
            <a:picLocks noChangeAspect="1"/>
          </p:cNvPicPr>
          <p:nvPr/>
        </p:nvPicPr>
        <p:blipFill>
          <a:blip r:embed="rId2"/>
          <a:stretch>
            <a:fillRect/>
          </a:stretch>
        </p:blipFill>
        <p:spPr>
          <a:xfrm>
            <a:off x="2040672" y="1833744"/>
            <a:ext cx="8436552" cy="4562112"/>
          </a:xfrm>
          <a:prstGeom prst="rect">
            <a:avLst/>
          </a:prstGeom>
          <a:ln>
            <a:solidFill>
              <a:schemeClr val="tx1"/>
            </a:solidFill>
          </a:ln>
        </p:spPr>
      </p:pic>
      <p:sp>
        <p:nvSpPr>
          <p:cNvPr id="10" name="TextBox 9">
            <a:extLst>
              <a:ext uri="{FF2B5EF4-FFF2-40B4-BE49-F238E27FC236}">
                <a16:creationId xmlns:a16="http://schemas.microsoft.com/office/drawing/2014/main" id="{2FF67A9D-4B22-4DA6-BBCE-753BD8CE8F5E}"/>
              </a:ext>
            </a:extLst>
          </p:cNvPr>
          <p:cNvSpPr txBox="1"/>
          <p:nvPr/>
        </p:nvSpPr>
        <p:spPr>
          <a:xfrm>
            <a:off x="2960649" y="6615024"/>
            <a:ext cx="6049536" cy="338554"/>
          </a:xfrm>
          <a:prstGeom prst="rect">
            <a:avLst/>
          </a:prstGeom>
          <a:noFill/>
        </p:spPr>
        <p:txBody>
          <a:bodyPr wrap="square">
            <a:spAutoFit/>
          </a:bodyPr>
          <a:lstStyle/>
          <a:p>
            <a:r>
              <a:rPr lang="en-GB" sz="1600" dirty="0"/>
              <a:t>https://www.rubberduckdev.com/funapp-testrun-nw-restriction/</a:t>
            </a:r>
          </a:p>
        </p:txBody>
      </p:sp>
    </p:spTree>
    <p:extLst>
      <p:ext uri="{BB962C8B-B14F-4D97-AF65-F5344CB8AC3E}">
        <p14:creationId xmlns:p14="http://schemas.microsoft.com/office/powerpoint/2010/main" val="394388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8EE75FCD-E1FE-46CE-BF18-DD1A839BCD94}"/>
              </a:ext>
            </a:extLst>
          </p:cNvPr>
          <p:cNvPicPr>
            <a:picLocks noChangeAspect="1"/>
          </p:cNvPicPr>
          <p:nvPr/>
        </p:nvPicPr>
        <p:blipFill>
          <a:blip r:embed="rId2"/>
          <a:stretch>
            <a:fillRect/>
          </a:stretch>
        </p:blipFill>
        <p:spPr bwMode="black">
          <a:xfrm>
            <a:off x="4371011" y="1864073"/>
            <a:ext cx="4929892" cy="1055835"/>
          </a:xfrm>
          <a:prstGeom prst="rect">
            <a:avLst/>
          </a:prstGeom>
        </p:spPr>
      </p:pic>
      <p:sp>
        <p:nvSpPr>
          <p:cNvPr id="2" name="Rectangle 1">
            <a:extLst>
              <a:ext uri="{FF2B5EF4-FFF2-40B4-BE49-F238E27FC236}">
                <a16:creationId xmlns:a16="http://schemas.microsoft.com/office/drawing/2014/main" id="{6BE946CA-5DF7-4048-893F-A47362D98012}"/>
              </a:ext>
            </a:extLst>
          </p:cNvPr>
          <p:cNvSpPr/>
          <p:nvPr/>
        </p:nvSpPr>
        <p:spPr>
          <a:xfrm>
            <a:off x="5258025" y="372672"/>
            <a:ext cx="3155864" cy="923330"/>
          </a:xfrm>
          <a:prstGeom prst="rect">
            <a:avLst/>
          </a:prstGeom>
        </p:spPr>
        <p:txBody>
          <a:bodyPr wrap="none">
            <a:spAutoFit/>
          </a:bodyPr>
          <a:lstStyle/>
          <a:p>
            <a:r>
              <a:rPr lang="en-IN" sz="5400" b="1" dirty="0">
                <a:solidFill>
                  <a:schemeClr val="bg1"/>
                </a:solidFill>
                <a:latin typeface="Segoe UI" pitchFamily="34" charset="0"/>
                <a:cs typeface="Segoe UI" pitchFamily="34" charset="0"/>
              </a:rPr>
              <a:t>Sponsors</a:t>
            </a:r>
          </a:p>
        </p:txBody>
      </p:sp>
      <p:sp>
        <p:nvSpPr>
          <p:cNvPr id="4" name="Rectangle 3">
            <a:extLst>
              <a:ext uri="{FF2B5EF4-FFF2-40B4-BE49-F238E27FC236}">
                <a16:creationId xmlns:a16="http://schemas.microsoft.com/office/drawing/2014/main" id="{7874E275-BAD1-43FA-BDA5-70EB12E86852}"/>
              </a:ext>
            </a:extLst>
          </p:cNvPr>
          <p:cNvSpPr/>
          <p:nvPr/>
        </p:nvSpPr>
        <p:spPr>
          <a:xfrm>
            <a:off x="4180679" y="4173243"/>
            <a:ext cx="5310556" cy="923330"/>
          </a:xfrm>
          <a:prstGeom prst="rect">
            <a:avLst/>
          </a:prstGeom>
        </p:spPr>
        <p:txBody>
          <a:bodyPr wrap="none">
            <a:spAutoFit/>
          </a:bodyPr>
          <a:lstStyle/>
          <a:p>
            <a:r>
              <a:rPr lang="en-IN" sz="5400" b="1" dirty="0">
                <a:solidFill>
                  <a:schemeClr val="bg1"/>
                </a:solidFill>
                <a:latin typeface="Segoe UI" pitchFamily="34" charset="0"/>
                <a:cs typeface="Segoe UI" pitchFamily="34" charset="0"/>
              </a:rPr>
              <a:t>DevOps Partner</a:t>
            </a:r>
          </a:p>
        </p:txBody>
      </p:sp>
      <p:pic>
        <p:nvPicPr>
          <p:cNvPr id="5" name="Picture 4">
            <a:extLst>
              <a:ext uri="{FF2B5EF4-FFF2-40B4-BE49-F238E27FC236}">
                <a16:creationId xmlns:a16="http://schemas.microsoft.com/office/drawing/2014/main" id="{6D99D64B-E63A-487D-88FC-41CD41C0C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640" y="5324174"/>
            <a:ext cx="2138635" cy="2138635"/>
          </a:xfrm>
          <a:prstGeom prst="rect">
            <a:avLst/>
          </a:prstGeom>
        </p:spPr>
      </p:pic>
      <p:sp>
        <p:nvSpPr>
          <p:cNvPr id="6" name="Rectangle 5">
            <a:extLst>
              <a:ext uri="{FF2B5EF4-FFF2-40B4-BE49-F238E27FC236}">
                <a16:creationId xmlns:a16="http://schemas.microsoft.com/office/drawing/2014/main" id="{58F9B210-E512-4341-8A80-24DC68E380BC}"/>
              </a:ext>
            </a:extLst>
          </p:cNvPr>
          <p:cNvSpPr/>
          <p:nvPr/>
        </p:nvSpPr>
        <p:spPr>
          <a:xfrm>
            <a:off x="385148" y="7587038"/>
            <a:ext cx="1590500" cy="400110"/>
          </a:xfrm>
          <a:prstGeom prst="rect">
            <a:avLst/>
          </a:prstGeom>
        </p:spPr>
        <p:txBody>
          <a:bodyPr wrap="none">
            <a:spAutoFit/>
          </a:bodyPr>
          <a:lstStyle/>
          <a:p>
            <a:pPr marL="92075" indent="-92075"/>
            <a:r>
              <a:rPr lang="en-US" sz="2000" dirty="0">
                <a:solidFill>
                  <a:schemeClr val="bg1"/>
                </a:solidFill>
              </a:rPr>
              <a:t>#</a:t>
            </a:r>
            <a:r>
              <a:rPr lang="en-US" sz="2000" dirty="0" err="1">
                <a:solidFill>
                  <a:schemeClr val="bg1"/>
                </a:solidFill>
              </a:rPr>
              <a:t>AzConfDev</a:t>
            </a:r>
            <a:endParaRPr lang="en-US" sz="2000" dirty="0">
              <a:solidFill>
                <a:schemeClr val="bg1"/>
              </a:solidFill>
            </a:endParaRPr>
          </a:p>
        </p:txBody>
      </p:sp>
    </p:spTree>
    <p:extLst>
      <p:ext uri="{BB962C8B-B14F-4D97-AF65-F5344CB8AC3E}">
        <p14:creationId xmlns:p14="http://schemas.microsoft.com/office/powerpoint/2010/main" val="294208118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AF13D1-1B20-44C2-A3F8-0C1AC2A559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9211"/>
            <a:ext cx="14630400" cy="8046139"/>
          </a:xfrm>
          <a:prstGeom prst="rect">
            <a:avLst/>
          </a:prstGeom>
        </p:spPr>
      </p:pic>
      <p:sp>
        <p:nvSpPr>
          <p:cNvPr id="4" name="Rectangle 3">
            <a:extLst>
              <a:ext uri="{FF2B5EF4-FFF2-40B4-BE49-F238E27FC236}">
                <a16:creationId xmlns:a16="http://schemas.microsoft.com/office/drawing/2014/main" id="{988A48D6-8747-4392-9997-042969CAD1BC}"/>
              </a:ext>
            </a:extLst>
          </p:cNvPr>
          <p:cNvSpPr/>
          <p:nvPr/>
        </p:nvSpPr>
        <p:spPr>
          <a:xfrm>
            <a:off x="385148" y="7587038"/>
            <a:ext cx="1590500" cy="400110"/>
          </a:xfrm>
          <a:prstGeom prst="rect">
            <a:avLst/>
          </a:prstGeom>
        </p:spPr>
        <p:txBody>
          <a:bodyPr wrap="none">
            <a:spAutoFit/>
          </a:bodyPr>
          <a:lstStyle/>
          <a:p>
            <a:pPr marL="92075" indent="-92075"/>
            <a:r>
              <a:rPr lang="en-US" sz="2000" dirty="0">
                <a:solidFill>
                  <a:schemeClr val="bg1"/>
                </a:solidFill>
              </a:rPr>
              <a:t>#</a:t>
            </a:r>
            <a:r>
              <a:rPr lang="en-US" sz="2000" dirty="0" err="1">
                <a:solidFill>
                  <a:schemeClr val="bg1"/>
                </a:solidFill>
              </a:rPr>
              <a:t>AzConfDev</a:t>
            </a:r>
            <a:endParaRPr lang="en-US" sz="2000" dirty="0">
              <a:solidFill>
                <a:schemeClr val="bg1"/>
              </a:solidFill>
            </a:endParaRPr>
          </a:p>
        </p:txBody>
      </p:sp>
      <p:sp>
        <p:nvSpPr>
          <p:cNvPr id="6" name="Rectangle 5">
            <a:extLst>
              <a:ext uri="{FF2B5EF4-FFF2-40B4-BE49-F238E27FC236}">
                <a16:creationId xmlns:a16="http://schemas.microsoft.com/office/drawing/2014/main" id="{0C7B3F2C-9CC4-480F-9E03-F8F5A243C635}"/>
              </a:ext>
            </a:extLst>
          </p:cNvPr>
          <p:cNvSpPr/>
          <p:nvPr/>
        </p:nvSpPr>
        <p:spPr>
          <a:xfrm>
            <a:off x="4831988" y="290981"/>
            <a:ext cx="4490332" cy="1754326"/>
          </a:xfrm>
          <a:prstGeom prst="rect">
            <a:avLst/>
          </a:prstGeom>
        </p:spPr>
        <p:txBody>
          <a:bodyPr wrap="none">
            <a:spAutoFit/>
          </a:bodyPr>
          <a:lstStyle/>
          <a:p>
            <a:r>
              <a:rPr lang="en-IN" sz="5400" b="1" dirty="0">
                <a:solidFill>
                  <a:schemeClr val="bg1"/>
                </a:solidFill>
                <a:latin typeface="Segoe UI" pitchFamily="34" charset="0"/>
                <a:cs typeface="Segoe UI" pitchFamily="34" charset="0"/>
              </a:rPr>
              <a:t>Communities</a:t>
            </a:r>
          </a:p>
          <a:p>
            <a:endParaRPr lang="en-IN" sz="5400" b="1" dirty="0">
              <a:solidFill>
                <a:schemeClr val="bg1"/>
              </a:solidFill>
              <a:latin typeface="Segoe UI" pitchFamily="34" charset="0"/>
              <a:cs typeface="Segoe UI" pitchFamily="34" charset="0"/>
            </a:endParaRPr>
          </a:p>
        </p:txBody>
      </p:sp>
    </p:spTree>
    <p:extLst>
      <p:ext uri="{BB962C8B-B14F-4D97-AF65-F5344CB8AC3E}">
        <p14:creationId xmlns:p14="http://schemas.microsoft.com/office/powerpoint/2010/main" val="395590874"/>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267E37-D88E-4B9E-A9F9-C601E9B4B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730"/>
            <a:ext cx="14630400" cy="8046139"/>
          </a:xfrm>
          <a:prstGeom prst="rect">
            <a:avLst/>
          </a:prstGeom>
        </p:spPr>
      </p:pic>
      <p:sp>
        <p:nvSpPr>
          <p:cNvPr id="3" name="Rectangle 2">
            <a:extLst>
              <a:ext uri="{FF2B5EF4-FFF2-40B4-BE49-F238E27FC236}">
                <a16:creationId xmlns:a16="http://schemas.microsoft.com/office/drawing/2014/main" id="{B773DE11-9D71-409F-A812-BCBB86F74C53}"/>
              </a:ext>
            </a:extLst>
          </p:cNvPr>
          <p:cNvSpPr/>
          <p:nvPr/>
        </p:nvSpPr>
        <p:spPr>
          <a:xfrm>
            <a:off x="4831988" y="290981"/>
            <a:ext cx="4490332" cy="1754326"/>
          </a:xfrm>
          <a:prstGeom prst="rect">
            <a:avLst/>
          </a:prstGeom>
        </p:spPr>
        <p:txBody>
          <a:bodyPr wrap="none">
            <a:spAutoFit/>
          </a:bodyPr>
          <a:lstStyle/>
          <a:p>
            <a:r>
              <a:rPr lang="en-IN" sz="5400" b="1" dirty="0">
                <a:solidFill>
                  <a:schemeClr val="bg1"/>
                </a:solidFill>
                <a:latin typeface="Segoe UI" pitchFamily="34" charset="0"/>
                <a:cs typeface="Segoe UI" pitchFamily="34" charset="0"/>
              </a:rPr>
              <a:t>Communities</a:t>
            </a:r>
          </a:p>
          <a:p>
            <a:endParaRPr lang="en-IN" sz="5400" b="1" dirty="0">
              <a:solidFill>
                <a:schemeClr val="bg1"/>
              </a:solidFill>
              <a:latin typeface="Segoe UI" pitchFamily="34" charset="0"/>
              <a:cs typeface="Segoe UI" pitchFamily="34" charset="0"/>
            </a:endParaRPr>
          </a:p>
        </p:txBody>
      </p:sp>
      <p:sp>
        <p:nvSpPr>
          <p:cNvPr id="4" name="Rectangle 3">
            <a:extLst>
              <a:ext uri="{FF2B5EF4-FFF2-40B4-BE49-F238E27FC236}">
                <a16:creationId xmlns:a16="http://schemas.microsoft.com/office/drawing/2014/main" id="{B5E97BC0-486D-4C44-B36C-6C1714D29400}"/>
              </a:ext>
            </a:extLst>
          </p:cNvPr>
          <p:cNvSpPr/>
          <p:nvPr/>
        </p:nvSpPr>
        <p:spPr>
          <a:xfrm>
            <a:off x="385148" y="7587038"/>
            <a:ext cx="1590500" cy="400110"/>
          </a:xfrm>
          <a:prstGeom prst="rect">
            <a:avLst/>
          </a:prstGeom>
        </p:spPr>
        <p:txBody>
          <a:bodyPr wrap="none">
            <a:spAutoFit/>
          </a:bodyPr>
          <a:lstStyle/>
          <a:p>
            <a:pPr marL="92075" indent="-92075"/>
            <a:r>
              <a:rPr lang="en-US" sz="2000" dirty="0">
                <a:solidFill>
                  <a:schemeClr val="bg1"/>
                </a:solidFill>
              </a:rPr>
              <a:t>#</a:t>
            </a:r>
            <a:r>
              <a:rPr lang="en-US" sz="2000" dirty="0" err="1">
                <a:solidFill>
                  <a:schemeClr val="bg1"/>
                </a:solidFill>
              </a:rPr>
              <a:t>AzConfDev</a:t>
            </a:r>
            <a:endParaRPr lang="en-US" sz="2000" dirty="0">
              <a:solidFill>
                <a:schemeClr val="bg1"/>
              </a:solidFill>
            </a:endParaRPr>
          </a:p>
        </p:txBody>
      </p:sp>
    </p:spTree>
    <p:extLst>
      <p:ext uri="{BB962C8B-B14F-4D97-AF65-F5344CB8AC3E}">
        <p14:creationId xmlns:p14="http://schemas.microsoft.com/office/powerpoint/2010/main" val="368277253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717CA667-C291-4C15-9E01-499727BA26A6}"/>
              </a:ext>
            </a:extLst>
          </p:cNvPr>
          <p:cNvSpPr>
            <a:spLocks noGrp="1"/>
          </p:cNvSpPr>
          <p:nvPr>
            <p:ph type="title"/>
          </p:nvPr>
        </p:nvSpPr>
        <p:spPr>
          <a:xfrm>
            <a:off x="5551356" y="2715782"/>
            <a:ext cx="6570020" cy="1661993"/>
          </a:xfrm>
          <a:prstGeom prst="rect">
            <a:avLst/>
          </a:prstGeom>
        </p:spPr>
        <p:txBody>
          <a:bodyPr/>
          <a:lstStyle/>
          <a:p>
            <a:r>
              <a:rPr lang="en-GB" sz="3600" dirty="0"/>
              <a:t>How to automate network security for your azure functions</a:t>
            </a:r>
            <a:endParaRPr lang="en-IN" sz="3600" dirty="0"/>
          </a:p>
        </p:txBody>
      </p:sp>
      <p:sp>
        <p:nvSpPr>
          <p:cNvPr id="11" name="Rectangle 10">
            <a:extLst>
              <a:ext uri="{FF2B5EF4-FFF2-40B4-BE49-F238E27FC236}">
                <a16:creationId xmlns:a16="http://schemas.microsoft.com/office/drawing/2014/main" id="{01950AC1-0B33-4968-84E1-3824DC33988D}"/>
              </a:ext>
            </a:extLst>
          </p:cNvPr>
          <p:cNvSpPr/>
          <p:nvPr/>
        </p:nvSpPr>
        <p:spPr>
          <a:xfrm>
            <a:off x="5734166" y="4654314"/>
            <a:ext cx="5907162" cy="35613"/>
          </a:xfrm>
          <a:prstGeom prst="rect">
            <a:avLst/>
          </a:prstGeom>
          <a:solidFill>
            <a:srgbClr val="00A0E3"/>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pic>
        <p:nvPicPr>
          <p:cNvPr id="13" name="Picture 12">
            <a:extLst>
              <a:ext uri="{FF2B5EF4-FFF2-40B4-BE49-F238E27FC236}">
                <a16:creationId xmlns:a16="http://schemas.microsoft.com/office/drawing/2014/main" id="{C37DB89F-9671-4B6D-896E-875DD1036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11614" y="116597"/>
            <a:ext cx="1935200" cy="1146499"/>
          </a:xfrm>
          <a:prstGeom prst="rect">
            <a:avLst/>
          </a:prstGeom>
        </p:spPr>
      </p:pic>
    </p:spTree>
    <p:extLst>
      <p:ext uri="{BB962C8B-B14F-4D97-AF65-F5344CB8AC3E}">
        <p14:creationId xmlns:p14="http://schemas.microsoft.com/office/powerpoint/2010/main" val="39322246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a:xfrm>
            <a:off x="915589" y="1915466"/>
            <a:ext cx="6513911" cy="1057507"/>
          </a:xfrm>
        </p:spPr>
        <p:txBody>
          <a:bodyPr/>
          <a:lstStyle/>
          <a:p>
            <a:r>
              <a:rPr lang="en-GB" sz="3600" dirty="0"/>
              <a:t>How to automate network security for your azure functions</a:t>
            </a:r>
            <a:endParaRPr lang="es-ES" dirty="0"/>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r>
              <a:rPr lang="es-ES" dirty="0"/>
              <a:t>Dushyant Priyadarshee</a:t>
            </a:r>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r>
              <a:rPr lang="en-US" sz="1800" dirty="0">
                <a:latin typeface="Segoe UI" pitchFamily="34" charset="0"/>
                <a:cs typeface="Segoe UI" pitchFamily="34" charset="0"/>
              </a:rPr>
              <a:t>Senior Specialist, Platform Engineer</a:t>
            </a:r>
            <a:br>
              <a:rPr lang="en-US" sz="1800" dirty="0">
                <a:latin typeface="Segoe UI" pitchFamily="34" charset="0"/>
                <a:cs typeface="Segoe UI" pitchFamily="34" charset="0"/>
              </a:rPr>
            </a:br>
            <a:r>
              <a:rPr lang="en-US" sz="1800" dirty="0" err="1">
                <a:latin typeface="Segoe UI" pitchFamily="34" charset="0"/>
                <a:cs typeface="Segoe UI" pitchFamily="34" charset="0"/>
              </a:rPr>
              <a:t>NewDay</a:t>
            </a:r>
            <a:r>
              <a:rPr lang="en-US" sz="1800" dirty="0">
                <a:latin typeface="Segoe UI" pitchFamily="34" charset="0"/>
                <a:cs typeface="Segoe UI" pitchFamily="34" charset="0"/>
              </a:rPr>
              <a:t>, London</a:t>
            </a:r>
            <a:endParaRPr lang="en-IN" sz="1800" dirty="0">
              <a:latin typeface="Segoe UI" pitchFamily="34" charset="0"/>
              <a:cs typeface="Segoe UI" pitchFamily="34" charset="0"/>
            </a:endParaRPr>
          </a:p>
        </p:txBody>
      </p:sp>
      <p:sp>
        <p:nvSpPr>
          <p:cNvPr id="8" name="Marcador de texto 7">
            <a:extLst>
              <a:ext uri="{FF2B5EF4-FFF2-40B4-BE49-F238E27FC236}">
                <a16:creationId xmlns:a16="http://schemas.microsoft.com/office/drawing/2014/main" id="{B5A653BA-DCA7-4396-B752-FF12285E0B37}"/>
              </a:ext>
            </a:extLst>
          </p:cNvPr>
          <p:cNvSpPr>
            <a:spLocks noGrp="1"/>
          </p:cNvSpPr>
          <p:nvPr>
            <p:ph type="body" sz="quarter" idx="17"/>
          </p:nvPr>
        </p:nvSpPr>
        <p:spPr/>
        <p:txBody>
          <a:bodyPr/>
          <a:lstStyle/>
          <a:p>
            <a:endParaRPr lang="es-ES" dirty="0"/>
          </a:p>
        </p:txBody>
      </p:sp>
      <p:sp>
        <p:nvSpPr>
          <p:cNvPr id="4" name="Rectangle 3">
            <a:extLst>
              <a:ext uri="{FF2B5EF4-FFF2-40B4-BE49-F238E27FC236}">
                <a16:creationId xmlns:a16="http://schemas.microsoft.com/office/drawing/2014/main" id="{459F515F-2AD9-4246-8341-58379B0D8922}"/>
              </a:ext>
            </a:extLst>
          </p:cNvPr>
          <p:cNvSpPr/>
          <p:nvPr/>
        </p:nvSpPr>
        <p:spPr>
          <a:xfrm>
            <a:off x="5011877" y="3329323"/>
            <a:ext cx="4606646" cy="1107996"/>
          </a:xfrm>
          <a:prstGeom prst="rect">
            <a:avLst/>
          </a:prstGeom>
        </p:spPr>
        <p:txBody>
          <a:bodyPr wrap="none">
            <a:spAutoFit/>
          </a:bodyPr>
          <a:lstStyle/>
          <a:p>
            <a:r>
              <a:rPr lang="en-IN" sz="6600" b="1" dirty="0">
                <a:solidFill>
                  <a:srgbClr val="00A0E3"/>
                </a:solidFill>
                <a:latin typeface="Segoe UI" pitchFamily="34" charset="0"/>
                <a:cs typeface="Segoe UI" pitchFamily="34" charset="0"/>
              </a:rPr>
              <a:t>Thank You!</a:t>
            </a:r>
          </a:p>
        </p:txBody>
      </p:sp>
      <p:pic>
        <p:nvPicPr>
          <p:cNvPr id="14" name="Picture 13">
            <a:extLst>
              <a:ext uri="{FF2B5EF4-FFF2-40B4-BE49-F238E27FC236}">
                <a16:creationId xmlns:a16="http://schemas.microsoft.com/office/drawing/2014/main" id="{5A7E05DC-8B97-4F2F-A7C5-CD6230B71374}"/>
              </a:ext>
            </a:extLst>
          </p:cNvPr>
          <p:cNvPicPr>
            <a:picLocks noChangeAspect="1"/>
          </p:cNvPicPr>
          <p:nvPr/>
        </p:nvPicPr>
        <p:blipFill rotWithShape="1">
          <a:blip r:embed="rId2">
            <a:extLst>
              <a:ext uri="{28A0092B-C50C-407E-A947-70E740481C1C}">
                <a14:useLocalDpi xmlns:a14="http://schemas.microsoft.com/office/drawing/2010/main" val="0"/>
              </a:ext>
            </a:extLst>
          </a:blip>
          <a:srcRect l="4605" t="14149" r="498" b="14149"/>
          <a:stretch/>
        </p:blipFill>
        <p:spPr>
          <a:xfrm>
            <a:off x="10058400" y="-15242"/>
            <a:ext cx="5633884" cy="8229600"/>
          </a:xfrm>
          <a:prstGeom prst="rect">
            <a:avLst/>
          </a:prstGeom>
        </p:spPr>
      </p:pic>
      <p:pic>
        <p:nvPicPr>
          <p:cNvPr id="15" name="Picture 14">
            <a:extLst>
              <a:ext uri="{FF2B5EF4-FFF2-40B4-BE49-F238E27FC236}">
                <a16:creationId xmlns:a16="http://schemas.microsoft.com/office/drawing/2014/main" id="{521EF361-F7C9-44B7-9FC2-8180C026C2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674" y="245206"/>
            <a:ext cx="1935200" cy="1124243"/>
          </a:xfrm>
          <a:prstGeom prst="rect">
            <a:avLst/>
          </a:prstGeom>
        </p:spPr>
      </p:pic>
      <p:sp>
        <p:nvSpPr>
          <p:cNvPr id="10" name="Rectangle 9">
            <a:extLst>
              <a:ext uri="{FF2B5EF4-FFF2-40B4-BE49-F238E27FC236}">
                <a16:creationId xmlns:a16="http://schemas.microsoft.com/office/drawing/2014/main" id="{7E5E195F-E37F-47BE-85E9-1CCEFA470429}"/>
              </a:ext>
            </a:extLst>
          </p:cNvPr>
          <p:cNvSpPr/>
          <p:nvPr/>
        </p:nvSpPr>
        <p:spPr>
          <a:xfrm>
            <a:off x="385148" y="7587038"/>
            <a:ext cx="1590500" cy="400110"/>
          </a:xfrm>
          <a:prstGeom prst="rect">
            <a:avLst/>
          </a:prstGeom>
        </p:spPr>
        <p:txBody>
          <a:bodyPr wrap="none">
            <a:spAutoFit/>
          </a:bodyPr>
          <a:lstStyle/>
          <a:p>
            <a:pPr marL="92075" indent="-92075"/>
            <a:r>
              <a:rPr lang="en-US" sz="2000" dirty="0">
                <a:solidFill>
                  <a:schemeClr val="bg1"/>
                </a:solidFill>
              </a:rPr>
              <a:t>#</a:t>
            </a:r>
            <a:r>
              <a:rPr lang="en-US" sz="2000" dirty="0" err="1">
                <a:solidFill>
                  <a:schemeClr val="bg1"/>
                </a:solidFill>
              </a:rPr>
              <a:t>AzConfDev</a:t>
            </a:r>
            <a:endParaRPr lang="en-US" sz="2000" dirty="0">
              <a:solidFill>
                <a:schemeClr val="bg1"/>
              </a:solidFill>
            </a:endParaRPr>
          </a:p>
        </p:txBody>
      </p:sp>
      <p:pic>
        <p:nvPicPr>
          <p:cNvPr id="6" name="Picture 5">
            <a:extLst>
              <a:ext uri="{FF2B5EF4-FFF2-40B4-BE49-F238E27FC236}">
                <a16:creationId xmlns:a16="http://schemas.microsoft.com/office/drawing/2014/main" id="{4544280D-16AB-434E-A53F-551C44B086A8}"/>
              </a:ext>
            </a:extLst>
          </p:cNvPr>
          <p:cNvPicPr>
            <a:picLocks noChangeAspect="1"/>
          </p:cNvPicPr>
          <p:nvPr/>
        </p:nvPicPr>
        <p:blipFill>
          <a:blip r:embed="rId4"/>
          <a:stretch>
            <a:fillRect/>
          </a:stretch>
        </p:blipFill>
        <p:spPr>
          <a:xfrm>
            <a:off x="915584" y="4717952"/>
            <a:ext cx="3029373" cy="1124107"/>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6BB8D6-D6A7-4415-A90C-3334EF90938A}"/>
              </a:ext>
            </a:extLst>
          </p:cNvPr>
          <p:cNvSpPr txBox="1">
            <a:spLocks/>
          </p:cNvSpPr>
          <p:nvPr/>
        </p:nvSpPr>
        <p:spPr>
          <a:xfrm>
            <a:off x="358471" y="653733"/>
            <a:ext cx="10333447" cy="696703"/>
          </a:xfrm>
          <a:prstGeom prst="rect">
            <a:avLst/>
          </a:prstGeom>
        </p:spPr>
        <p:txBody>
          <a:bodyPr/>
          <a:lstStyle>
            <a:lvl1pPr algn="ctr" defTabSz="1007886" rtl="0" eaLnBrk="1" latinLnBrk="0" hangingPunct="1">
              <a:lnSpc>
                <a:spcPct val="90000"/>
              </a:lnSpc>
              <a:spcBef>
                <a:spcPct val="0"/>
              </a:spcBef>
              <a:buNone/>
              <a:defRPr sz="2800" b="1" kern="1200">
                <a:solidFill>
                  <a:schemeClr val="accent1"/>
                </a:solidFill>
                <a:latin typeface="+mj-lt"/>
                <a:ea typeface="+mj-ea"/>
                <a:cs typeface="+mj-cs"/>
              </a:defRPr>
            </a:lvl1pPr>
          </a:lstStyle>
          <a:p>
            <a:pPr algn="l" defTabSz="755713"/>
            <a:r>
              <a:rPr lang="en-GB" sz="4300" dirty="0">
                <a:solidFill>
                  <a:schemeClr val="tx1"/>
                </a:solidFill>
                <a:latin typeface="Arial" panose="020B0604020202020204"/>
              </a:rPr>
              <a:t>NewDay – Who we are</a:t>
            </a:r>
          </a:p>
        </p:txBody>
      </p:sp>
      <p:sp>
        <p:nvSpPr>
          <p:cNvPr id="6" name="TextBox 5">
            <a:extLst>
              <a:ext uri="{FF2B5EF4-FFF2-40B4-BE49-F238E27FC236}">
                <a16:creationId xmlns:a16="http://schemas.microsoft.com/office/drawing/2014/main" id="{C8EBE7EA-94EC-473F-8056-06E095E21497}"/>
              </a:ext>
            </a:extLst>
          </p:cNvPr>
          <p:cNvSpPr txBox="1"/>
          <p:nvPr/>
        </p:nvSpPr>
        <p:spPr>
          <a:xfrm>
            <a:off x="428631" y="1606386"/>
            <a:ext cx="13532729" cy="584775"/>
          </a:xfrm>
          <a:prstGeom prst="rect">
            <a:avLst/>
          </a:prstGeom>
          <a:noFill/>
        </p:spPr>
        <p:txBody>
          <a:bodyPr wrap="square" rtlCol="0">
            <a:spAutoFit/>
          </a:bodyPr>
          <a:lstStyle/>
          <a:p>
            <a:pPr defTabSz="621958"/>
            <a:r>
              <a:rPr lang="en-GB" sz="1600" b="1" spc="7" dirty="0">
                <a:latin typeface="Arial" panose="020B0604020202020204"/>
              </a:rPr>
              <a:t>NewDay is one of the most inclusive lenders in the UK. With around five million customers, we cover a broad cross section of the UK credit market, responsibly saying yes to more customers than other lenders.</a:t>
            </a:r>
          </a:p>
        </p:txBody>
      </p:sp>
      <p:grpSp>
        <p:nvGrpSpPr>
          <p:cNvPr id="28" name="Group 27">
            <a:extLst>
              <a:ext uri="{FF2B5EF4-FFF2-40B4-BE49-F238E27FC236}">
                <a16:creationId xmlns:a16="http://schemas.microsoft.com/office/drawing/2014/main" id="{A9CFB868-0121-4979-BB22-93887190886D}"/>
              </a:ext>
            </a:extLst>
          </p:cNvPr>
          <p:cNvGrpSpPr/>
          <p:nvPr/>
        </p:nvGrpSpPr>
        <p:grpSpPr>
          <a:xfrm>
            <a:off x="5923411" y="3028925"/>
            <a:ext cx="4228212" cy="3717564"/>
            <a:chOff x="3879739" y="1972445"/>
            <a:chExt cx="1870026" cy="2286991"/>
          </a:xfrm>
        </p:grpSpPr>
        <p:pic>
          <p:nvPicPr>
            <p:cNvPr id="7" name="Graphic 6">
              <a:extLst>
                <a:ext uri="{FF2B5EF4-FFF2-40B4-BE49-F238E27FC236}">
                  <a16:creationId xmlns:a16="http://schemas.microsoft.com/office/drawing/2014/main" id="{28D98533-1F9B-42D6-BDDD-A03C2216C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6769" y="2487069"/>
              <a:ext cx="1633103" cy="868145"/>
            </a:xfrm>
            <a:prstGeom prst="rect">
              <a:avLst/>
            </a:prstGeom>
          </p:spPr>
        </p:pic>
        <p:sp>
          <p:nvSpPr>
            <p:cNvPr id="8" name="Rectangle 7">
              <a:extLst>
                <a:ext uri="{FF2B5EF4-FFF2-40B4-BE49-F238E27FC236}">
                  <a16:creationId xmlns:a16="http://schemas.microsoft.com/office/drawing/2014/main" id="{783E7DEC-6E6D-4D9B-B0DF-7110ED4BCE58}"/>
                </a:ext>
              </a:extLst>
            </p:cNvPr>
            <p:cNvSpPr/>
            <p:nvPr/>
          </p:nvSpPr>
          <p:spPr>
            <a:xfrm>
              <a:off x="3879739" y="2050605"/>
              <a:ext cx="1870026" cy="1759613"/>
            </a:xfrm>
            <a:prstGeom prst="rect">
              <a:avLst/>
            </a:prstGeom>
            <a:noFill/>
            <a:ln w="3175">
              <a:solidFill>
                <a:srgbClr val="FF6682"/>
              </a:solidFill>
              <a:roun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958"/>
              <a:endParaRPr lang="en-US" sz="1224" dirty="0">
                <a:solidFill>
                  <a:prstClr val="white"/>
                </a:solidFill>
                <a:latin typeface="Arial" panose="020B0604020202020204"/>
              </a:endParaRPr>
            </a:p>
          </p:txBody>
        </p:sp>
        <p:sp>
          <p:nvSpPr>
            <p:cNvPr id="9" name="object 6">
              <a:extLst>
                <a:ext uri="{FF2B5EF4-FFF2-40B4-BE49-F238E27FC236}">
                  <a16:creationId xmlns:a16="http://schemas.microsoft.com/office/drawing/2014/main" id="{8BEFA36C-0221-4DD6-A6F1-4E5148A6BB57}"/>
                </a:ext>
              </a:extLst>
            </p:cNvPr>
            <p:cNvSpPr txBox="1"/>
            <p:nvPr/>
          </p:nvSpPr>
          <p:spPr>
            <a:xfrm>
              <a:off x="3997061" y="1972445"/>
              <a:ext cx="651500" cy="271385"/>
            </a:xfrm>
            <a:prstGeom prst="rect">
              <a:avLst/>
            </a:prstGeom>
            <a:solidFill>
              <a:schemeClr val="bg1"/>
            </a:solidFill>
          </p:spPr>
          <p:txBody>
            <a:bodyPr vert="horz" wrap="square" lIns="0" tIns="10950" rIns="0" bIns="0" rtlCol="0">
              <a:spAutoFit/>
            </a:bodyPr>
            <a:lstStyle/>
            <a:p>
              <a:pPr marL="67482" defTabSz="621958">
                <a:lnSpc>
                  <a:spcPct val="94000"/>
                </a:lnSpc>
                <a:spcBef>
                  <a:spcPts val="85"/>
                </a:spcBef>
              </a:pPr>
              <a:r>
                <a:rPr lang="en-US" sz="900" b="1" spc="-19" dirty="0">
                  <a:solidFill>
                    <a:srgbClr val="FF6682"/>
                  </a:solidFill>
                  <a:latin typeface="Arial" panose="020B0604020202020204"/>
                  <a:cs typeface="Arial"/>
                </a:rPr>
                <a:t>Own-brands</a:t>
              </a:r>
              <a:endParaRPr sz="900" b="1" spc="75" dirty="0">
                <a:solidFill>
                  <a:srgbClr val="FF6682"/>
                </a:solidFill>
                <a:latin typeface="Arial" panose="020B0604020202020204"/>
                <a:cs typeface="Tahoma"/>
              </a:endParaRPr>
            </a:p>
          </p:txBody>
        </p:sp>
        <p:sp>
          <p:nvSpPr>
            <p:cNvPr id="10" name="TextBox 9">
              <a:extLst>
                <a:ext uri="{FF2B5EF4-FFF2-40B4-BE49-F238E27FC236}">
                  <a16:creationId xmlns:a16="http://schemas.microsoft.com/office/drawing/2014/main" id="{E1724465-D166-4355-9421-C0DA4B128B93}"/>
                </a:ext>
              </a:extLst>
            </p:cNvPr>
            <p:cNvSpPr txBox="1"/>
            <p:nvPr/>
          </p:nvSpPr>
          <p:spPr>
            <a:xfrm>
              <a:off x="3990941" y="3820854"/>
              <a:ext cx="1688931" cy="438582"/>
            </a:xfrm>
            <a:prstGeom prst="rect">
              <a:avLst/>
            </a:prstGeom>
            <a:solidFill>
              <a:srgbClr val="FF6682"/>
            </a:solidFill>
          </p:spPr>
          <p:txBody>
            <a:bodyPr wrap="square" rtlCol="0" anchor="ctr">
              <a:spAutoFit/>
            </a:bodyPr>
            <a:lstStyle/>
            <a:p>
              <a:pPr algn="ctr" defTabSz="621958"/>
              <a:r>
                <a:rPr lang="en-GB" sz="750" dirty="0">
                  <a:solidFill>
                    <a:prstClr val="white"/>
                  </a:solidFill>
                  <a:latin typeface="Arial" panose="020B0604020202020204"/>
                </a:rPr>
                <a:t>Near Prime, direct-to-consumer lending capability for purpose-built products</a:t>
              </a:r>
            </a:p>
          </p:txBody>
        </p:sp>
      </p:grpSp>
      <p:grpSp>
        <p:nvGrpSpPr>
          <p:cNvPr id="2" name="Group 1">
            <a:extLst>
              <a:ext uri="{FF2B5EF4-FFF2-40B4-BE49-F238E27FC236}">
                <a16:creationId xmlns:a16="http://schemas.microsoft.com/office/drawing/2014/main" id="{E6AC9189-7462-4B2A-8F95-22211847615B}"/>
              </a:ext>
            </a:extLst>
          </p:cNvPr>
          <p:cNvGrpSpPr/>
          <p:nvPr/>
        </p:nvGrpSpPr>
        <p:grpSpPr>
          <a:xfrm>
            <a:off x="10946163" y="3054215"/>
            <a:ext cx="3138086" cy="3692274"/>
            <a:chOff x="6752284" y="2136164"/>
            <a:chExt cx="1477317" cy="2083035"/>
          </a:xfrm>
        </p:grpSpPr>
        <p:grpSp>
          <p:nvGrpSpPr>
            <p:cNvPr id="11" name="Group 10">
              <a:extLst>
                <a:ext uri="{FF2B5EF4-FFF2-40B4-BE49-F238E27FC236}">
                  <a16:creationId xmlns:a16="http://schemas.microsoft.com/office/drawing/2014/main" id="{EE8BC507-F493-4536-B62A-EB8FF826E598}"/>
                </a:ext>
              </a:extLst>
            </p:cNvPr>
            <p:cNvGrpSpPr/>
            <p:nvPr/>
          </p:nvGrpSpPr>
          <p:grpSpPr>
            <a:xfrm>
              <a:off x="6752284" y="2136164"/>
              <a:ext cx="1467044" cy="964968"/>
              <a:chOff x="7104992" y="5230107"/>
              <a:chExt cx="2339220" cy="1118141"/>
            </a:xfrm>
          </p:grpSpPr>
          <p:sp>
            <p:nvSpPr>
              <p:cNvPr id="12" name="Rectangle 11">
                <a:extLst>
                  <a:ext uri="{FF2B5EF4-FFF2-40B4-BE49-F238E27FC236}">
                    <a16:creationId xmlns:a16="http://schemas.microsoft.com/office/drawing/2014/main" id="{93C35883-5CE1-4240-AF0B-813F7DBF4E2F}"/>
                  </a:ext>
                </a:extLst>
              </p:cNvPr>
              <p:cNvSpPr/>
              <p:nvPr/>
            </p:nvSpPr>
            <p:spPr>
              <a:xfrm>
                <a:off x="7104992" y="5230107"/>
                <a:ext cx="2339220" cy="1118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958"/>
                <a:endParaRPr lang="en-US" sz="1224" dirty="0">
                  <a:solidFill>
                    <a:prstClr val="white"/>
                  </a:solidFill>
                  <a:latin typeface="Arial" panose="020B0604020202020204"/>
                </a:endParaRPr>
              </a:p>
            </p:txBody>
          </p:sp>
          <p:sp>
            <p:nvSpPr>
              <p:cNvPr id="13" name="TextBox 12">
                <a:extLst>
                  <a:ext uri="{FF2B5EF4-FFF2-40B4-BE49-F238E27FC236}">
                    <a16:creationId xmlns:a16="http://schemas.microsoft.com/office/drawing/2014/main" id="{FC3C0BAC-8B07-486B-8DC0-E16AD8D10F3F}"/>
                  </a:ext>
                </a:extLst>
              </p:cNvPr>
              <p:cNvSpPr txBox="1"/>
              <p:nvPr/>
            </p:nvSpPr>
            <p:spPr>
              <a:xfrm>
                <a:off x="7270324" y="5675483"/>
                <a:ext cx="1069192" cy="559102"/>
              </a:xfrm>
              <a:prstGeom prst="rect">
                <a:avLst/>
              </a:prstGeom>
              <a:noFill/>
            </p:spPr>
            <p:txBody>
              <a:bodyPr wrap="square" rtlCol="0">
                <a:spAutoFit/>
              </a:bodyPr>
              <a:lstStyle/>
              <a:p>
                <a:pPr algn="ctr" defTabSz="621958"/>
                <a:r>
                  <a:rPr lang="en-GB" sz="1224" b="1" dirty="0">
                    <a:solidFill>
                      <a:prstClr val="white"/>
                    </a:solidFill>
                    <a:latin typeface="Arial" panose="020B0604020202020204"/>
                  </a:rPr>
                  <a:t>1,300</a:t>
                </a:r>
              </a:p>
              <a:p>
                <a:pPr algn="ctr" defTabSz="621958"/>
                <a:r>
                  <a:rPr lang="en-GB" sz="900" dirty="0">
                    <a:solidFill>
                      <a:srgbClr val="EAEAEA"/>
                    </a:solidFill>
                    <a:latin typeface="Arial" panose="020B0604020202020204"/>
                  </a:rPr>
                  <a:t>Colleagues</a:t>
                </a:r>
              </a:p>
            </p:txBody>
          </p:sp>
          <p:sp>
            <p:nvSpPr>
              <p:cNvPr id="14" name="TextBox 13">
                <a:extLst>
                  <a:ext uri="{FF2B5EF4-FFF2-40B4-BE49-F238E27FC236}">
                    <a16:creationId xmlns:a16="http://schemas.microsoft.com/office/drawing/2014/main" id="{081C679D-6B24-40A6-BC9A-645FDE781371}"/>
                  </a:ext>
                </a:extLst>
              </p:cNvPr>
              <p:cNvSpPr txBox="1"/>
              <p:nvPr/>
            </p:nvSpPr>
            <p:spPr>
              <a:xfrm>
                <a:off x="8234461" y="5675483"/>
                <a:ext cx="1133885" cy="559102"/>
              </a:xfrm>
              <a:prstGeom prst="rect">
                <a:avLst/>
              </a:prstGeom>
              <a:noFill/>
            </p:spPr>
            <p:txBody>
              <a:bodyPr wrap="square" rtlCol="0">
                <a:spAutoFit/>
              </a:bodyPr>
              <a:lstStyle/>
              <a:p>
                <a:pPr algn="ctr" defTabSz="621958"/>
                <a:r>
                  <a:rPr lang="en-GB" sz="1224" b="1" dirty="0">
                    <a:solidFill>
                      <a:prstClr val="white"/>
                    </a:solidFill>
                    <a:latin typeface="Arial" panose="020B0604020202020204"/>
                  </a:rPr>
                  <a:t>£3bn+</a:t>
                </a:r>
              </a:p>
              <a:p>
                <a:pPr algn="ctr" defTabSz="621958"/>
                <a:r>
                  <a:rPr lang="en-GB" sz="900" dirty="0">
                    <a:solidFill>
                      <a:srgbClr val="EAEAEA"/>
                    </a:solidFill>
                    <a:latin typeface="Arial" panose="020B0604020202020204"/>
                  </a:rPr>
                  <a:t>Receivables</a:t>
                </a:r>
                <a:endParaRPr lang="en-GB" sz="900" b="1" dirty="0">
                  <a:solidFill>
                    <a:srgbClr val="EAEAEA"/>
                  </a:solidFill>
                  <a:latin typeface="Arial" panose="020B0604020202020204"/>
                </a:endParaRPr>
              </a:p>
            </p:txBody>
          </p:sp>
          <p:sp>
            <p:nvSpPr>
              <p:cNvPr id="15" name="TextBox 14">
                <a:extLst>
                  <a:ext uri="{FF2B5EF4-FFF2-40B4-BE49-F238E27FC236}">
                    <a16:creationId xmlns:a16="http://schemas.microsoft.com/office/drawing/2014/main" id="{F6215DD0-ED0D-49BE-9D60-DA9B1E87AC1B}"/>
                  </a:ext>
                </a:extLst>
              </p:cNvPr>
              <p:cNvSpPr txBox="1"/>
              <p:nvPr/>
            </p:nvSpPr>
            <p:spPr>
              <a:xfrm>
                <a:off x="7471186" y="5261598"/>
                <a:ext cx="1628650" cy="369428"/>
              </a:xfrm>
              <a:prstGeom prst="rect">
                <a:avLst/>
              </a:prstGeom>
              <a:noFill/>
            </p:spPr>
            <p:txBody>
              <a:bodyPr wrap="square" rtlCol="0">
                <a:spAutoFit/>
              </a:bodyPr>
              <a:lstStyle/>
              <a:p>
                <a:pPr algn="ctr" defTabSz="621958"/>
                <a:r>
                  <a:rPr lang="en-GB" sz="1200" b="1" dirty="0">
                    <a:solidFill>
                      <a:prstClr val="white"/>
                    </a:solidFill>
                    <a:latin typeface="Arial" panose="020B0604020202020204"/>
                  </a:rPr>
                  <a:t>MARCH 2020</a:t>
                </a:r>
              </a:p>
            </p:txBody>
          </p:sp>
          <p:cxnSp>
            <p:nvCxnSpPr>
              <p:cNvPr id="16" name="Straight Connector 15">
                <a:extLst>
                  <a:ext uri="{FF2B5EF4-FFF2-40B4-BE49-F238E27FC236}">
                    <a16:creationId xmlns:a16="http://schemas.microsoft.com/office/drawing/2014/main" id="{372B9FD9-A29A-4F31-834C-C45C1AD1DC6E}"/>
                  </a:ext>
                </a:extLst>
              </p:cNvPr>
              <p:cNvCxnSpPr/>
              <p:nvPr/>
            </p:nvCxnSpPr>
            <p:spPr>
              <a:xfrm>
                <a:off x="7180859" y="5619774"/>
                <a:ext cx="21874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6815584-8AE6-477B-A728-8B9E470FC472}"/>
                </a:ext>
              </a:extLst>
            </p:cNvPr>
            <p:cNvGrpSpPr/>
            <p:nvPr/>
          </p:nvGrpSpPr>
          <p:grpSpPr>
            <a:xfrm>
              <a:off x="6762557" y="3240776"/>
              <a:ext cx="1467044" cy="978423"/>
              <a:chOff x="9616965" y="5230107"/>
              <a:chExt cx="2339220" cy="1133732"/>
            </a:xfrm>
          </p:grpSpPr>
          <p:sp>
            <p:nvSpPr>
              <p:cNvPr id="18" name="Rectangle 17">
                <a:extLst>
                  <a:ext uri="{FF2B5EF4-FFF2-40B4-BE49-F238E27FC236}">
                    <a16:creationId xmlns:a16="http://schemas.microsoft.com/office/drawing/2014/main" id="{521E0F98-2D40-4399-9EB8-5AD82A682434}"/>
                  </a:ext>
                </a:extLst>
              </p:cNvPr>
              <p:cNvSpPr/>
              <p:nvPr/>
            </p:nvSpPr>
            <p:spPr>
              <a:xfrm>
                <a:off x="9616965" y="5230107"/>
                <a:ext cx="2339220" cy="1118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958"/>
                <a:endParaRPr lang="en-US" sz="1224" dirty="0">
                  <a:solidFill>
                    <a:prstClr val="white"/>
                  </a:solidFill>
                  <a:latin typeface="Arial" panose="020B0604020202020204"/>
                </a:endParaRPr>
              </a:p>
            </p:txBody>
          </p:sp>
          <p:sp>
            <p:nvSpPr>
              <p:cNvPr id="19" name="TextBox 18">
                <a:extLst>
                  <a:ext uri="{FF2B5EF4-FFF2-40B4-BE49-F238E27FC236}">
                    <a16:creationId xmlns:a16="http://schemas.microsoft.com/office/drawing/2014/main" id="{62D87300-DCAA-457F-B6E6-94CE158391A9}"/>
                  </a:ext>
                </a:extLst>
              </p:cNvPr>
              <p:cNvSpPr txBox="1"/>
              <p:nvPr/>
            </p:nvSpPr>
            <p:spPr>
              <a:xfrm>
                <a:off x="9701526" y="5620022"/>
                <a:ext cx="1136263" cy="743817"/>
              </a:xfrm>
              <a:prstGeom prst="rect">
                <a:avLst/>
              </a:prstGeom>
              <a:noFill/>
            </p:spPr>
            <p:txBody>
              <a:bodyPr wrap="square" rtlCol="0">
                <a:spAutoFit/>
              </a:bodyPr>
              <a:lstStyle/>
              <a:p>
                <a:pPr algn="ctr" defTabSz="621958"/>
                <a:r>
                  <a:rPr lang="en-GB" sz="1224" b="1" dirty="0">
                    <a:solidFill>
                      <a:prstClr val="white"/>
                    </a:solidFill>
                    <a:latin typeface="Arial" panose="020B0604020202020204"/>
                  </a:rPr>
                  <a:t>£6bn</a:t>
                </a:r>
              </a:p>
              <a:p>
                <a:pPr algn="ctr" defTabSz="621958"/>
                <a:r>
                  <a:rPr lang="en-GB" sz="900" dirty="0">
                    <a:solidFill>
                      <a:srgbClr val="EAEAEA"/>
                    </a:solidFill>
                    <a:latin typeface="Arial" panose="020B0604020202020204"/>
                  </a:rPr>
                  <a:t>Transactions processed</a:t>
                </a:r>
              </a:p>
            </p:txBody>
          </p:sp>
          <p:sp>
            <p:nvSpPr>
              <p:cNvPr id="20" name="TextBox 19">
                <a:extLst>
                  <a:ext uri="{FF2B5EF4-FFF2-40B4-BE49-F238E27FC236}">
                    <a16:creationId xmlns:a16="http://schemas.microsoft.com/office/drawing/2014/main" id="{4D5B3DAF-862A-453E-B913-8A34E57D1604}"/>
                  </a:ext>
                </a:extLst>
              </p:cNvPr>
              <p:cNvSpPr txBox="1"/>
              <p:nvPr/>
            </p:nvSpPr>
            <p:spPr>
              <a:xfrm>
                <a:off x="10759081" y="5620022"/>
                <a:ext cx="1122696" cy="743817"/>
              </a:xfrm>
              <a:prstGeom prst="rect">
                <a:avLst/>
              </a:prstGeom>
              <a:noFill/>
            </p:spPr>
            <p:txBody>
              <a:bodyPr wrap="square" rtlCol="0">
                <a:spAutoFit/>
              </a:bodyPr>
              <a:lstStyle/>
              <a:p>
                <a:pPr algn="ctr" defTabSz="621958"/>
                <a:r>
                  <a:rPr lang="en-GB" sz="1224" b="1" dirty="0">
                    <a:solidFill>
                      <a:prstClr val="white"/>
                    </a:solidFill>
                    <a:latin typeface="Arial" panose="020B0604020202020204"/>
                  </a:rPr>
                  <a:t>1.2m</a:t>
                </a:r>
              </a:p>
              <a:p>
                <a:pPr algn="ctr" defTabSz="621958"/>
                <a:r>
                  <a:rPr lang="en-GB" sz="900" dirty="0">
                    <a:solidFill>
                      <a:srgbClr val="EAEAEA"/>
                    </a:solidFill>
                    <a:latin typeface="Arial" panose="020B0604020202020204"/>
                  </a:rPr>
                  <a:t>New customers</a:t>
                </a:r>
                <a:endParaRPr lang="en-GB" sz="900" b="1" dirty="0">
                  <a:solidFill>
                    <a:srgbClr val="EAEAEA"/>
                  </a:solidFill>
                  <a:latin typeface="Arial" panose="020B0604020202020204"/>
                </a:endParaRPr>
              </a:p>
            </p:txBody>
          </p:sp>
          <p:sp>
            <p:nvSpPr>
              <p:cNvPr id="21" name="TextBox 20">
                <a:extLst>
                  <a:ext uri="{FF2B5EF4-FFF2-40B4-BE49-F238E27FC236}">
                    <a16:creationId xmlns:a16="http://schemas.microsoft.com/office/drawing/2014/main" id="{9B668EF7-2C77-4514-8FBA-C629B5B6AC35}"/>
                  </a:ext>
                </a:extLst>
              </p:cNvPr>
              <p:cNvSpPr txBox="1"/>
              <p:nvPr/>
            </p:nvSpPr>
            <p:spPr>
              <a:xfrm>
                <a:off x="10095228" y="5260200"/>
                <a:ext cx="1526946" cy="369428"/>
              </a:xfrm>
              <a:prstGeom prst="rect">
                <a:avLst/>
              </a:prstGeom>
              <a:noFill/>
            </p:spPr>
            <p:txBody>
              <a:bodyPr wrap="square" rtlCol="0">
                <a:spAutoFit/>
              </a:bodyPr>
              <a:lstStyle/>
              <a:p>
                <a:pPr algn="ctr" defTabSz="621958"/>
                <a:r>
                  <a:rPr lang="en-GB" sz="1200" b="1" dirty="0">
                    <a:solidFill>
                      <a:prstClr val="white"/>
                    </a:solidFill>
                    <a:latin typeface="Arial" panose="020B0604020202020204"/>
                  </a:rPr>
                  <a:t>EACH YEAR</a:t>
                </a:r>
              </a:p>
            </p:txBody>
          </p:sp>
          <p:cxnSp>
            <p:nvCxnSpPr>
              <p:cNvPr id="22" name="Straight Connector 21">
                <a:extLst>
                  <a:ext uri="{FF2B5EF4-FFF2-40B4-BE49-F238E27FC236}">
                    <a16:creationId xmlns:a16="http://schemas.microsoft.com/office/drawing/2014/main" id="{2BD9B5FD-FF7B-4180-B6B7-A27815699C92}"/>
                  </a:ext>
                </a:extLst>
              </p:cNvPr>
              <p:cNvCxnSpPr/>
              <p:nvPr/>
            </p:nvCxnSpPr>
            <p:spPr>
              <a:xfrm>
                <a:off x="9692832" y="5619774"/>
                <a:ext cx="21874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3D8B6016-47A4-4EEA-8433-79660D2770B1}"/>
              </a:ext>
            </a:extLst>
          </p:cNvPr>
          <p:cNvGrpSpPr/>
          <p:nvPr/>
        </p:nvGrpSpPr>
        <p:grpSpPr>
          <a:xfrm>
            <a:off x="418282" y="2726893"/>
            <a:ext cx="5007260" cy="4287224"/>
            <a:chOff x="418283" y="1972445"/>
            <a:chExt cx="2746326" cy="2261833"/>
          </a:xfrm>
        </p:grpSpPr>
        <p:sp>
          <p:nvSpPr>
            <p:cNvPr id="23" name="Rectangle 22">
              <a:extLst>
                <a:ext uri="{FF2B5EF4-FFF2-40B4-BE49-F238E27FC236}">
                  <a16:creationId xmlns:a16="http://schemas.microsoft.com/office/drawing/2014/main" id="{CA8902BF-22B7-47F1-8BA9-27DBD0A64CC2}"/>
                </a:ext>
              </a:extLst>
            </p:cNvPr>
            <p:cNvSpPr/>
            <p:nvPr/>
          </p:nvSpPr>
          <p:spPr>
            <a:xfrm>
              <a:off x="418283" y="2045150"/>
              <a:ext cx="2746326" cy="1781570"/>
            </a:xfrm>
            <a:prstGeom prst="rect">
              <a:avLst/>
            </a:prstGeom>
            <a:noFill/>
            <a:ln w="3175">
              <a:solidFill>
                <a:srgbClr val="FF6682"/>
              </a:solidFill>
              <a:roun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958"/>
              <a:endParaRPr lang="en-US" sz="1224" dirty="0">
                <a:solidFill>
                  <a:prstClr val="white"/>
                </a:solidFill>
                <a:latin typeface="Arial" panose="020B0604020202020204"/>
              </a:endParaRPr>
            </a:p>
          </p:txBody>
        </p:sp>
        <p:sp>
          <p:nvSpPr>
            <p:cNvPr id="24" name="object 6">
              <a:extLst>
                <a:ext uri="{FF2B5EF4-FFF2-40B4-BE49-F238E27FC236}">
                  <a16:creationId xmlns:a16="http://schemas.microsoft.com/office/drawing/2014/main" id="{7E6CCBA0-796D-41F7-8B69-B6041A6DF60A}"/>
                </a:ext>
              </a:extLst>
            </p:cNvPr>
            <p:cNvSpPr txBox="1"/>
            <p:nvPr/>
          </p:nvSpPr>
          <p:spPr>
            <a:xfrm>
              <a:off x="475574" y="1972445"/>
              <a:ext cx="947452" cy="271385"/>
            </a:xfrm>
            <a:prstGeom prst="rect">
              <a:avLst/>
            </a:prstGeom>
            <a:solidFill>
              <a:schemeClr val="bg1"/>
            </a:solidFill>
          </p:spPr>
          <p:txBody>
            <a:bodyPr vert="horz" wrap="square" lIns="0" tIns="10950" rIns="0" bIns="0" rtlCol="0">
              <a:spAutoFit/>
            </a:bodyPr>
            <a:lstStyle/>
            <a:p>
              <a:pPr marL="67482" defTabSz="621958">
                <a:lnSpc>
                  <a:spcPct val="94000"/>
                </a:lnSpc>
                <a:spcBef>
                  <a:spcPts val="85"/>
                </a:spcBef>
              </a:pPr>
              <a:r>
                <a:rPr lang="en-US" sz="900" b="1" spc="-19" dirty="0">
                  <a:solidFill>
                    <a:srgbClr val="FF6682"/>
                  </a:solidFill>
                  <a:latin typeface="Arial" panose="020B0604020202020204"/>
                  <a:cs typeface="Arial"/>
                </a:rPr>
                <a:t>Retail Partnerships</a:t>
              </a:r>
              <a:endParaRPr sz="900" b="1" spc="75" dirty="0">
                <a:solidFill>
                  <a:srgbClr val="FF6682"/>
                </a:solidFill>
                <a:latin typeface="Arial" panose="020B0604020202020204"/>
                <a:cs typeface="Tahoma"/>
              </a:endParaRPr>
            </a:p>
          </p:txBody>
        </p:sp>
        <p:sp>
          <p:nvSpPr>
            <p:cNvPr id="25" name="TextBox 24">
              <a:extLst>
                <a:ext uri="{FF2B5EF4-FFF2-40B4-BE49-F238E27FC236}">
                  <a16:creationId xmlns:a16="http://schemas.microsoft.com/office/drawing/2014/main" id="{0A49BC68-63D2-42A1-ABA0-57382C4F283C}"/>
                </a:ext>
              </a:extLst>
            </p:cNvPr>
            <p:cNvSpPr txBox="1"/>
            <p:nvPr/>
          </p:nvSpPr>
          <p:spPr>
            <a:xfrm>
              <a:off x="535303" y="3768252"/>
              <a:ext cx="2209668" cy="466026"/>
            </a:xfrm>
            <a:prstGeom prst="rect">
              <a:avLst/>
            </a:prstGeom>
            <a:solidFill>
              <a:srgbClr val="FF6682"/>
            </a:solidFill>
          </p:spPr>
          <p:txBody>
            <a:bodyPr wrap="square" rtlCol="0" anchor="ctr">
              <a:noAutofit/>
            </a:bodyPr>
            <a:lstStyle/>
            <a:p>
              <a:pPr algn="ctr" defTabSz="621958"/>
              <a:r>
                <a:rPr lang="en-GB" sz="750" dirty="0">
                  <a:solidFill>
                    <a:prstClr val="white"/>
                  </a:solidFill>
                  <a:latin typeface="Arial" panose="020B0604020202020204"/>
                </a:rPr>
                <a:t>NewDay provide fully branded credit, payment and loyalty solutions for some of the UK’s most established retailers</a:t>
              </a:r>
            </a:p>
          </p:txBody>
        </p:sp>
        <p:pic>
          <p:nvPicPr>
            <p:cNvPr id="26" name="Picture 25">
              <a:extLst>
                <a:ext uri="{FF2B5EF4-FFF2-40B4-BE49-F238E27FC236}">
                  <a16:creationId xmlns:a16="http://schemas.microsoft.com/office/drawing/2014/main" id="{1BC0C5D6-56B9-40B5-B70C-9A58F7A07D2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720"/>
            <a:stretch/>
          </p:blipFill>
          <p:spPr>
            <a:xfrm>
              <a:off x="478837" y="2194296"/>
              <a:ext cx="2609390" cy="1338412"/>
            </a:xfrm>
            <a:prstGeom prst="rect">
              <a:avLst/>
            </a:prstGeom>
          </p:spPr>
        </p:pic>
      </p:grpSp>
      <p:sp>
        <p:nvSpPr>
          <p:cNvPr id="31" name="TextBox 30">
            <a:extLst>
              <a:ext uri="{FF2B5EF4-FFF2-40B4-BE49-F238E27FC236}">
                <a16:creationId xmlns:a16="http://schemas.microsoft.com/office/drawing/2014/main" id="{34CCFFD9-2A70-4EFF-8D86-8BAA691AB0F5}"/>
              </a:ext>
            </a:extLst>
          </p:cNvPr>
          <p:cNvSpPr txBox="1"/>
          <p:nvPr/>
        </p:nvSpPr>
        <p:spPr>
          <a:xfrm>
            <a:off x="418282" y="7331141"/>
            <a:ext cx="4028794" cy="424732"/>
          </a:xfrm>
          <a:prstGeom prst="rect">
            <a:avLst/>
          </a:prstGeom>
          <a:noFill/>
        </p:spPr>
        <p:txBody>
          <a:bodyPr wrap="square">
            <a:spAutoFit/>
          </a:bodyPr>
          <a:lstStyle/>
          <a:p>
            <a:r>
              <a:rPr lang="en-GB" dirty="0"/>
              <a:t>https://www.newday.co.uk/</a:t>
            </a:r>
          </a:p>
        </p:txBody>
      </p:sp>
    </p:spTree>
    <p:extLst>
      <p:ext uri="{BB962C8B-B14F-4D97-AF65-F5344CB8AC3E}">
        <p14:creationId xmlns:p14="http://schemas.microsoft.com/office/powerpoint/2010/main" val="197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2629FC-9D12-41AA-AC7D-034F261ED11B}"/>
              </a:ext>
            </a:extLst>
          </p:cNvPr>
          <p:cNvSpPr txBox="1">
            <a:spLocks/>
          </p:cNvSpPr>
          <p:nvPr/>
        </p:nvSpPr>
        <p:spPr>
          <a:xfrm>
            <a:off x="838200" y="1092383"/>
            <a:ext cx="10515600"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tx1"/>
                </a:solidFill>
                <a:effectLst/>
                <a:latin typeface="+mj-lt"/>
                <a:ea typeface="+mn-ea"/>
                <a:cs typeface="Segoe UI" pitchFamily="34" charset="0"/>
              </a:defRPr>
            </a:lvl1pPr>
          </a:lstStyle>
          <a:p>
            <a:r>
              <a:rPr lang="en-GB" dirty="0" err="1"/>
              <a:t>NewDay</a:t>
            </a:r>
            <a:r>
              <a:rPr lang="en-GB" dirty="0"/>
              <a:t> – Platform Tech</a:t>
            </a:r>
          </a:p>
        </p:txBody>
      </p:sp>
      <p:sp>
        <p:nvSpPr>
          <p:cNvPr id="55" name="Title 1">
            <a:extLst>
              <a:ext uri="{FF2B5EF4-FFF2-40B4-BE49-F238E27FC236}">
                <a16:creationId xmlns:a16="http://schemas.microsoft.com/office/drawing/2014/main" id="{87BBE752-3D5C-4A3B-9E73-18504EC3C7AC}"/>
              </a:ext>
            </a:extLst>
          </p:cNvPr>
          <p:cNvSpPr txBox="1">
            <a:spLocks/>
          </p:cNvSpPr>
          <p:nvPr/>
        </p:nvSpPr>
        <p:spPr>
          <a:xfrm>
            <a:off x="838200" y="1869608"/>
            <a:ext cx="8868109" cy="330209"/>
          </a:xfrm>
          <a:prstGeom prst="rect">
            <a:avLst/>
          </a:prstGeom>
        </p:spPr>
        <p:txBody>
          <a:bodyPr lIns="0" tIns="0" rIns="0" bIns="0" anchor="t" anchorCtr="0">
            <a:noAutofit/>
          </a:bodyPr>
          <a:lstStyle>
            <a:defPPr>
              <a:defRPr lang="en-US"/>
            </a:defPPr>
            <a:lvl1pPr defTabSz="914400">
              <a:lnSpc>
                <a:spcPct val="90000"/>
              </a:lnSpc>
              <a:spcBef>
                <a:spcPct val="0"/>
              </a:spcBef>
              <a:buNone/>
              <a:defRPr sz="2000" b="1" i="0">
                <a:solidFill>
                  <a:srgbClr val="000000"/>
                </a:solidFill>
                <a:latin typeface="Arial"/>
                <a:ea typeface="+mj-ea"/>
                <a:cs typeface="Aria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1" i="0" u="none" strike="noStrike" kern="1200" cap="none" spc="8"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30+ Azure services</a:t>
            </a:r>
            <a:endParaRPr kumimoji="0" lang="en-GB"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pic>
        <p:nvPicPr>
          <p:cNvPr id="57" name="Picture 56">
            <a:extLst>
              <a:ext uri="{FF2B5EF4-FFF2-40B4-BE49-F238E27FC236}">
                <a16:creationId xmlns:a16="http://schemas.microsoft.com/office/drawing/2014/main" id="{7F8903D8-138D-4191-BC5D-D2495991D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6310" y="6074348"/>
            <a:ext cx="780290" cy="780290"/>
          </a:xfrm>
          <a:prstGeom prst="rect">
            <a:avLst/>
          </a:prstGeom>
        </p:spPr>
      </p:pic>
      <p:pic>
        <p:nvPicPr>
          <p:cNvPr id="59" name="Picture 58">
            <a:extLst>
              <a:ext uri="{FF2B5EF4-FFF2-40B4-BE49-F238E27FC236}">
                <a16:creationId xmlns:a16="http://schemas.microsoft.com/office/drawing/2014/main" id="{4D0FBC75-3F30-4BB1-B526-4C5740C00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6487" y="5797730"/>
            <a:ext cx="780290" cy="780290"/>
          </a:xfrm>
          <a:prstGeom prst="rect">
            <a:avLst/>
          </a:prstGeom>
        </p:spPr>
      </p:pic>
      <p:pic>
        <p:nvPicPr>
          <p:cNvPr id="61" name="Picture 60">
            <a:extLst>
              <a:ext uri="{FF2B5EF4-FFF2-40B4-BE49-F238E27FC236}">
                <a16:creationId xmlns:a16="http://schemas.microsoft.com/office/drawing/2014/main" id="{BB289D91-30D5-4CD4-A34D-93E8FB64CB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8027" y="6253321"/>
            <a:ext cx="780290" cy="780290"/>
          </a:xfrm>
          <a:prstGeom prst="rect">
            <a:avLst/>
          </a:prstGeom>
        </p:spPr>
      </p:pic>
      <p:pic>
        <p:nvPicPr>
          <p:cNvPr id="63" name="Picture 62">
            <a:extLst>
              <a:ext uri="{FF2B5EF4-FFF2-40B4-BE49-F238E27FC236}">
                <a16:creationId xmlns:a16="http://schemas.microsoft.com/office/drawing/2014/main" id="{112C8C08-0DFF-4E08-A4CF-2A47A37B3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567" y="5804746"/>
            <a:ext cx="780290" cy="780290"/>
          </a:xfrm>
          <a:prstGeom prst="rect">
            <a:avLst/>
          </a:prstGeom>
        </p:spPr>
      </p:pic>
      <p:pic>
        <p:nvPicPr>
          <p:cNvPr id="65" name="Picture 64">
            <a:extLst>
              <a:ext uri="{FF2B5EF4-FFF2-40B4-BE49-F238E27FC236}">
                <a16:creationId xmlns:a16="http://schemas.microsoft.com/office/drawing/2014/main" id="{19201105-2434-4ADB-8FFC-61024B14B8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6597" y="6148018"/>
            <a:ext cx="780290" cy="780290"/>
          </a:xfrm>
          <a:prstGeom prst="rect">
            <a:avLst/>
          </a:prstGeom>
        </p:spPr>
      </p:pic>
      <p:pic>
        <p:nvPicPr>
          <p:cNvPr id="67" name="Picture 66">
            <a:extLst>
              <a:ext uri="{FF2B5EF4-FFF2-40B4-BE49-F238E27FC236}">
                <a16:creationId xmlns:a16="http://schemas.microsoft.com/office/drawing/2014/main" id="{DEC01F3F-FEBE-4E13-A534-E78FA52672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1223" y="6289914"/>
            <a:ext cx="780290" cy="780290"/>
          </a:xfrm>
          <a:prstGeom prst="rect">
            <a:avLst/>
          </a:prstGeom>
        </p:spPr>
      </p:pic>
      <p:pic>
        <p:nvPicPr>
          <p:cNvPr id="69" name="Picture 68">
            <a:extLst>
              <a:ext uri="{FF2B5EF4-FFF2-40B4-BE49-F238E27FC236}">
                <a16:creationId xmlns:a16="http://schemas.microsoft.com/office/drawing/2014/main" id="{66256D53-EE33-4C43-9086-8DFC36F3E3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2779" y="6187875"/>
            <a:ext cx="780290" cy="780290"/>
          </a:xfrm>
          <a:prstGeom prst="rect">
            <a:avLst/>
          </a:prstGeom>
        </p:spPr>
      </p:pic>
      <p:pic>
        <p:nvPicPr>
          <p:cNvPr id="71" name="Picture 70">
            <a:extLst>
              <a:ext uri="{FF2B5EF4-FFF2-40B4-BE49-F238E27FC236}">
                <a16:creationId xmlns:a16="http://schemas.microsoft.com/office/drawing/2014/main" id="{323A00E1-DDA9-4A78-A2DB-4BD7F89415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67818" y="6157604"/>
            <a:ext cx="780290" cy="780290"/>
          </a:xfrm>
          <a:prstGeom prst="rect">
            <a:avLst/>
          </a:prstGeom>
        </p:spPr>
      </p:pic>
      <p:pic>
        <p:nvPicPr>
          <p:cNvPr id="73" name="Picture 72">
            <a:extLst>
              <a:ext uri="{FF2B5EF4-FFF2-40B4-BE49-F238E27FC236}">
                <a16:creationId xmlns:a16="http://schemas.microsoft.com/office/drawing/2014/main" id="{03B387A2-8FA1-4A77-9A31-40043074EE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91893" y="5638889"/>
            <a:ext cx="780290" cy="780290"/>
          </a:xfrm>
          <a:prstGeom prst="rect">
            <a:avLst/>
          </a:prstGeom>
        </p:spPr>
      </p:pic>
      <p:pic>
        <p:nvPicPr>
          <p:cNvPr id="75" name="Picture 74">
            <a:extLst>
              <a:ext uri="{FF2B5EF4-FFF2-40B4-BE49-F238E27FC236}">
                <a16:creationId xmlns:a16="http://schemas.microsoft.com/office/drawing/2014/main" id="{F77AD190-1C11-43C2-8F1A-428DF294F41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44120" y="6340052"/>
            <a:ext cx="780290" cy="780290"/>
          </a:xfrm>
          <a:prstGeom prst="rect">
            <a:avLst/>
          </a:prstGeom>
        </p:spPr>
      </p:pic>
      <p:pic>
        <p:nvPicPr>
          <p:cNvPr id="77" name="Picture 76">
            <a:extLst>
              <a:ext uri="{FF2B5EF4-FFF2-40B4-BE49-F238E27FC236}">
                <a16:creationId xmlns:a16="http://schemas.microsoft.com/office/drawing/2014/main" id="{12723A44-2902-4F8D-A736-C0F359A93E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03363" y="6340052"/>
            <a:ext cx="780290" cy="780290"/>
          </a:xfrm>
          <a:prstGeom prst="rect">
            <a:avLst/>
          </a:prstGeom>
        </p:spPr>
      </p:pic>
      <p:pic>
        <p:nvPicPr>
          <p:cNvPr id="79" name="Picture 78">
            <a:extLst>
              <a:ext uri="{FF2B5EF4-FFF2-40B4-BE49-F238E27FC236}">
                <a16:creationId xmlns:a16="http://schemas.microsoft.com/office/drawing/2014/main" id="{CA97CB2E-AB9C-4858-B0C4-8CC95FB7D2C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58618" y="6253321"/>
            <a:ext cx="780290" cy="780290"/>
          </a:xfrm>
          <a:prstGeom prst="rect">
            <a:avLst/>
          </a:prstGeom>
        </p:spPr>
      </p:pic>
      <p:pic>
        <p:nvPicPr>
          <p:cNvPr id="81" name="Picture 80">
            <a:extLst>
              <a:ext uri="{FF2B5EF4-FFF2-40B4-BE49-F238E27FC236}">
                <a16:creationId xmlns:a16="http://schemas.microsoft.com/office/drawing/2014/main" id="{87EA28B8-589A-4ECF-884B-1D7E4E6A4AB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09603" y="5848986"/>
            <a:ext cx="780290" cy="780290"/>
          </a:xfrm>
          <a:prstGeom prst="rect">
            <a:avLst/>
          </a:prstGeom>
        </p:spPr>
      </p:pic>
      <p:pic>
        <p:nvPicPr>
          <p:cNvPr id="83" name="Picture 82">
            <a:extLst>
              <a:ext uri="{FF2B5EF4-FFF2-40B4-BE49-F238E27FC236}">
                <a16:creationId xmlns:a16="http://schemas.microsoft.com/office/drawing/2014/main" id="{4A8617C3-7B0D-441C-AE19-80997124E66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13873" y="6253321"/>
            <a:ext cx="780290" cy="780290"/>
          </a:xfrm>
          <a:prstGeom prst="rect">
            <a:avLst/>
          </a:prstGeom>
        </p:spPr>
      </p:pic>
      <p:pic>
        <p:nvPicPr>
          <p:cNvPr id="85" name="Picture 84">
            <a:extLst>
              <a:ext uri="{FF2B5EF4-FFF2-40B4-BE49-F238E27FC236}">
                <a16:creationId xmlns:a16="http://schemas.microsoft.com/office/drawing/2014/main" id="{C000B62B-4E72-4B36-B3E5-A3CD76A21A5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11803" y="5725119"/>
            <a:ext cx="780290" cy="780290"/>
          </a:xfrm>
          <a:prstGeom prst="rect">
            <a:avLst/>
          </a:prstGeom>
        </p:spPr>
      </p:pic>
      <p:pic>
        <p:nvPicPr>
          <p:cNvPr id="87" name="Picture 86">
            <a:extLst>
              <a:ext uri="{FF2B5EF4-FFF2-40B4-BE49-F238E27FC236}">
                <a16:creationId xmlns:a16="http://schemas.microsoft.com/office/drawing/2014/main" id="{7813D418-31E5-4A24-90BD-06F15B536D7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50641" y="5604693"/>
            <a:ext cx="780290" cy="780290"/>
          </a:xfrm>
          <a:prstGeom prst="rect">
            <a:avLst/>
          </a:prstGeom>
        </p:spPr>
      </p:pic>
      <p:pic>
        <p:nvPicPr>
          <p:cNvPr id="89" name="Picture 88">
            <a:extLst>
              <a:ext uri="{FF2B5EF4-FFF2-40B4-BE49-F238E27FC236}">
                <a16:creationId xmlns:a16="http://schemas.microsoft.com/office/drawing/2014/main" id="{B08F3C7B-B526-4D19-8C6E-E350A955DA5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119458" y="5414601"/>
            <a:ext cx="780290" cy="780290"/>
          </a:xfrm>
          <a:prstGeom prst="rect">
            <a:avLst/>
          </a:prstGeom>
        </p:spPr>
      </p:pic>
      <p:pic>
        <p:nvPicPr>
          <p:cNvPr id="91" name="Picture 90">
            <a:extLst>
              <a:ext uri="{FF2B5EF4-FFF2-40B4-BE49-F238E27FC236}">
                <a16:creationId xmlns:a16="http://schemas.microsoft.com/office/drawing/2014/main" id="{AE3225C4-8C30-4D98-9A3B-9F673673221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920697" y="5509624"/>
            <a:ext cx="780290" cy="780290"/>
          </a:xfrm>
          <a:prstGeom prst="rect">
            <a:avLst/>
          </a:prstGeom>
        </p:spPr>
      </p:pic>
      <p:pic>
        <p:nvPicPr>
          <p:cNvPr id="93" name="Picture 92">
            <a:extLst>
              <a:ext uri="{FF2B5EF4-FFF2-40B4-BE49-F238E27FC236}">
                <a16:creationId xmlns:a16="http://schemas.microsoft.com/office/drawing/2014/main" id="{53E0DA10-6C98-448E-AD9F-D4BA3BF5A21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15310" y="6289914"/>
            <a:ext cx="780290" cy="780290"/>
          </a:xfrm>
          <a:prstGeom prst="rect">
            <a:avLst/>
          </a:prstGeom>
        </p:spPr>
      </p:pic>
      <p:pic>
        <p:nvPicPr>
          <p:cNvPr id="95" name="Picture 94">
            <a:extLst>
              <a:ext uri="{FF2B5EF4-FFF2-40B4-BE49-F238E27FC236}">
                <a16:creationId xmlns:a16="http://schemas.microsoft.com/office/drawing/2014/main" id="{66D1C0F2-C7CB-4741-BAAD-2A29D468E31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067431" y="5275082"/>
            <a:ext cx="780290" cy="780290"/>
          </a:xfrm>
          <a:prstGeom prst="rect">
            <a:avLst/>
          </a:prstGeom>
        </p:spPr>
      </p:pic>
      <p:pic>
        <p:nvPicPr>
          <p:cNvPr id="97" name="Picture 96">
            <a:extLst>
              <a:ext uri="{FF2B5EF4-FFF2-40B4-BE49-F238E27FC236}">
                <a16:creationId xmlns:a16="http://schemas.microsoft.com/office/drawing/2014/main" id="{4B62BB45-9664-4921-85F7-509705AEEBC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93541" y="5119479"/>
            <a:ext cx="780290" cy="780290"/>
          </a:xfrm>
          <a:prstGeom prst="rect">
            <a:avLst/>
          </a:prstGeom>
        </p:spPr>
      </p:pic>
      <p:pic>
        <p:nvPicPr>
          <p:cNvPr id="99" name="Picture 98">
            <a:extLst>
              <a:ext uri="{FF2B5EF4-FFF2-40B4-BE49-F238E27FC236}">
                <a16:creationId xmlns:a16="http://schemas.microsoft.com/office/drawing/2014/main" id="{954E079B-A29D-4C32-843F-431B59D7EC4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616124" y="4858599"/>
            <a:ext cx="780290" cy="780290"/>
          </a:xfrm>
          <a:prstGeom prst="rect">
            <a:avLst/>
          </a:prstGeom>
        </p:spPr>
      </p:pic>
      <p:pic>
        <p:nvPicPr>
          <p:cNvPr id="101" name="Picture 100">
            <a:extLst>
              <a:ext uri="{FF2B5EF4-FFF2-40B4-BE49-F238E27FC236}">
                <a16:creationId xmlns:a16="http://schemas.microsoft.com/office/drawing/2014/main" id="{68008318-4BF3-4C7F-96C0-38CB6279CFC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617259" y="4951876"/>
            <a:ext cx="780290" cy="780290"/>
          </a:xfrm>
          <a:prstGeom prst="rect">
            <a:avLst/>
          </a:prstGeom>
        </p:spPr>
      </p:pic>
      <p:pic>
        <p:nvPicPr>
          <p:cNvPr id="103" name="Picture 102">
            <a:extLst>
              <a:ext uri="{FF2B5EF4-FFF2-40B4-BE49-F238E27FC236}">
                <a16:creationId xmlns:a16="http://schemas.microsoft.com/office/drawing/2014/main" id="{C75FCC0B-778C-45DA-916B-C69AC7E1A49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791084" y="6171093"/>
            <a:ext cx="780290" cy="780290"/>
          </a:xfrm>
          <a:prstGeom prst="rect">
            <a:avLst/>
          </a:prstGeom>
        </p:spPr>
      </p:pic>
      <p:pic>
        <p:nvPicPr>
          <p:cNvPr id="1028" name="Picture 4" descr="DATAMATX Meets Requirements for Payment Card Industry Standards - DOCUMENT  Strategy Media">
            <a:extLst>
              <a:ext uri="{FF2B5EF4-FFF2-40B4-BE49-F238E27FC236}">
                <a16:creationId xmlns:a16="http://schemas.microsoft.com/office/drawing/2014/main" id="{34655B39-9F0B-431C-9A12-23F76825FEF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25414" y="2590711"/>
            <a:ext cx="3952875" cy="256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83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2629FC-9D12-41AA-AC7D-034F261ED11B}"/>
              </a:ext>
            </a:extLst>
          </p:cNvPr>
          <p:cNvSpPr txBox="1">
            <a:spLocks/>
          </p:cNvSpPr>
          <p:nvPr/>
        </p:nvSpPr>
        <p:spPr>
          <a:xfrm>
            <a:off x="838200" y="365125"/>
            <a:ext cx="10515600" cy="1325563"/>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tx1"/>
                </a:solidFill>
                <a:effectLst/>
                <a:latin typeface="+mj-lt"/>
                <a:ea typeface="+mn-ea"/>
                <a:cs typeface="Segoe UI" pitchFamily="34" charset="0"/>
              </a:defRPr>
            </a:lvl1pPr>
          </a:lstStyle>
          <a:p>
            <a:r>
              <a:rPr lang="en-GB" dirty="0"/>
              <a:t>Accessing azure function</a:t>
            </a:r>
          </a:p>
        </p:txBody>
      </p:sp>
      <p:sp>
        <p:nvSpPr>
          <p:cNvPr id="4" name="Content Placeholder 2">
            <a:extLst>
              <a:ext uri="{FF2B5EF4-FFF2-40B4-BE49-F238E27FC236}">
                <a16:creationId xmlns:a16="http://schemas.microsoft.com/office/drawing/2014/main" id="{863D2BE2-0B80-4B94-82E1-437414129DF7}"/>
              </a:ext>
            </a:extLst>
          </p:cNvPr>
          <p:cNvSpPr txBox="1">
            <a:spLocks/>
          </p:cNvSpPr>
          <p:nvPr/>
        </p:nvSpPr>
        <p:spPr>
          <a:xfrm>
            <a:off x="838200" y="2773478"/>
            <a:ext cx="10515600" cy="4351338"/>
          </a:xfrm>
          <a:prstGeom prst="rect">
            <a:avLst/>
          </a:prstGeom>
        </p:spPr>
        <p:txBody>
          <a:bodyPr/>
          <a:lstStyle>
            <a:lvl1pPr marL="27432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36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4864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88670" marR="0" indent="-2400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20" kern="1200" spc="0" baseline="0">
                <a:gradFill>
                  <a:gsLst>
                    <a:gs pos="1250">
                      <a:schemeClr val="tx1"/>
                    </a:gs>
                    <a:gs pos="100000">
                      <a:schemeClr val="tx1"/>
                    </a:gs>
                  </a:gsLst>
                  <a:lin ang="5400000" scaled="0"/>
                </a:gradFill>
                <a:latin typeface="+mn-lt"/>
                <a:ea typeface="+mn-ea"/>
                <a:cs typeface="+mn-cs"/>
              </a:defRPr>
            </a:lvl3pPr>
            <a:lvl4pPr marL="1011556" marR="0" indent="-21717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4pPr>
            <a:lvl5pPr marL="1228726" marR="0" indent="-2019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5pPr>
            <a:lvl6pPr marL="3078048"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694"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340"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986"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GB" dirty="0"/>
              <a:t>Who can trigger</a:t>
            </a:r>
            <a:r>
              <a:rPr lang="en-GB"/>
              <a:t>/access </a:t>
            </a:r>
            <a:r>
              <a:rPr lang="en-GB" dirty="0"/>
              <a:t>your Azure functions</a:t>
            </a:r>
          </a:p>
          <a:p>
            <a:pPr lvl="1"/>
            <a:r>
              <a:rPr lang="en-GB" dirty="0"/>
              <a:t>Authentication/authorization</a:t>
            </a:r>
          </a:p>
          <a:p>
            <a:pPr lvl="1"/>
            <a:r>
              <a:rPr lang="en-GB" dirty="0"/>
              <a:t>Azure front door, app gateway, API management, </a:t>
            </a:r>
            <a:r>
              <a:rPr lang="en-GB" dirty="0" err="1"/>
              <a:t>vnet</a:t>
            </a:r>
            <a:r>
              <a:rPr lang="en-GB" dirty="0"/>
              <a:t> integration</a:t>
            </a:r>
          </a:p>
          <a:p>
            <a:pPr lvl="1"/>
            <a:r>
              <a:rPr lang="en-GB" dirty="0"/>
              <a:t>Network access restriction rules</a:t>
            </a:r>
          </a:p>
          <a:p>
            <a:pPr lvl="1"/>
            <a:endParaRPr lang="en-GB" dirty="0"/>
          </a:p>
        </p:txBody>
      </p:sp>
    </p:spTree>
    <p:extLst>
      <p:ext uri="{BB962C8B-B14F-4D97-AF65-F5344CB8AC3E}">
        <p14:creationId xmlns:p14="http://schemas.microsoft.com/office/powerpoint/2010/main" val="20047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6483-FDE3-4165-85BD-4593F93385BB}"/>
              </a:ext>
            </a:extLst>
          </p:cNvPr>
          <p:cNvSpPr>
            <a:spLocks noGrp="1"/>
          </p:cNvSpPr>
          <p:nvPr>
            <p:ph type="title"/>
          </p:nvPr>
        </p:nvSpPr>
        <p:spPr>
          <a:xfrm>
            <a:off x="800230" y="766038"/>
            <a:ext cx="6035467" cy="598318"/>
          </a:xfrm>
        </p:spPr>
        <p:txBody>
          <a:bodyPr/>
          <a:lstStyle/>
          <a:p>
            <a:r>
              <a:rPr lang="en-GB" dirty="0"/>
              <a:t>Access restriction rules</a:t>
            </a:r>
          </a:p>
        </p:txBody>
      </p:sp>
      <p:sp>
        <p:nvSpPr>
          <p:cNvPr id="4" name="Rectangle 3">
            <a:extLst>
              <a:ext uri="{FF2B5EF4-FFF2-40B4-BE49-F238E27FC236}">
                <a16:creationId xmlns:a16="http://schemas.microsoft.com/office/drawing/2014/main" id="{B4880AE4-ED36-4838-A52C-A78441420C31}"/>
              </a:ext>
            </a:extLst>
          </p:cNvPr>
          <p:cNvSpPr/>
          <p:nvPr/>
        </p:nvSpPr>
        <p:spPr>
          <a:xfrm>
            <a:off x="3657600" y="6847707"/>
            <a:ext cx="7315200" cy="313932"/>
          </a:xfrm>
          <a:prstGeom prst="rect">
            <a:avLst/>
          </a:prstGeom>
        </p:spPr>
        <p:txBody>
          <a:bodyPr>
            <a:spAutoFit/>
          </a:bodyPr>
          <a:lstStyle/>
          <a:p>
            <a:r>
              <a:rPr lang="en-GB" sz="1440" dirty="0"/>
              <a:t>https://docs.microsoft.com/en-us/azure/azure-functions/functions-networking-options</a:t>
            </a:r>
          </a:p>
        </p:txBody>
      </p:sp>
      <p:pic>
        <p:nvPicPr>
          <p:cNvPr id="5" name="Picture 4">
            <a:extLst>
              <a:ext uri="{FF2B5EF4-FFF2-40B4-BE49-F238E27FC236}">
                <a16:creationId xmlns:a16="http://schemas.microsoft.com/office/drawing/2014/main" id="{5354BAA8-57CE-4894-88DD-944188E7DADD}"/>
              </a:ext>
            </a:extLst>
          </p:cNvPr>
          <p:cNvPicPr>
            <a:picLocks noChangeAspect="1"/>
          </p:cNvPicPr>
          <p:nvPr/>
        </p:nvPicPr>
        <p:blipFill>
          <a:blip r:embed="rId3"/>
          <a:stretch>
            <a:fillRect/>
          </a:stretch>
        </p:blipFill>
        <p:spPr>
          <a:xfrm>
            <a:off x="1793740" y="2252206"/>
            <a:ext cx="11042921" cy="4595501"/>
          </a:xfrm>
          <a:prstGeom prst="rect">
            <a:avLst/>
          </a:prstGeom>
        </p:spPr>
      </p:pic>
    </p:spTree>
    <p:extLst>
      <p:ext uri="{BB962C8B-B14F-4D97-AF65-F5344CB8AC3E}">
        <p14:creationId xmlns:p14="http://schemas.microsoft.com/office/powerpoint/2010/main" val="102643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80FE-FDF7-4A3C-84E9-2A38FF2AE72E}"/>
              </a:ext>
            </a:extLst>
          </p:cNvPr>
          <p:cNvSpPr>
            <a:spLocks noGrp="1"/>
          </p:cNvSpPr>
          <p:nvPr>
            <p:ph type="title"/>
          </p:nvPr>
        </p:nvSpPr>
        <p:spPr>
          <a:xfrm>
            <a:off x="1018298" y="967206"/>
            <a:ext cx="7462823" cy="1519517"/>
          </a:xfrm>
        </p:spPr>
        <p:txBody>
          <a:bodyPr/>
          <a:lstStyle/>
          <a:p>
            <a:r>
              <a:rPr lang="en-GB" dirty="0"/>
              <a:t>Demo - Network restrictions</a:t>
            </a:r>
            <a:br>
              <a:rPr lang="en-GB" dirty="0"/>
            </a:br>
            <a:endParaRPr lang="en-GB" dirty="0"/>
          </a:p>
        </p:txBody>
      </p:sp>
      <p:sp>
        <p:nvSpPr>
          <p:cNvPr id="3" name="Content Placeholder 2">
            <a:extLst>
              <a:ext uri="{FF2B5EF4-FFF2-40B4-BE49-F238E27FC236}">
                <a16:creationId xmlns:a16="http://schemas.microsoft.com/office/drawing/2014/main" id="{B5DC0C95-121C-4962-817E-A44DC1AED836}"/>
              </a:ext>
            </a:extLst>
          </p:cNvPr>
          <p:cNvSpPr>
            <a:spLocks noGrp="1"/>
          </p:cNvSpPr>
          <p:nvPr>
            <p:ph idx="4294967295"/>
          </p:nvPr>
        </p:nvSpPr>
        <p:spPr>
          <a:xfrm>
            <a:off x="0" y="0"/>
            <a:ext cx="0" cy="0"/>
          </a:xfrm>
        </p:spPr>
        <p:txBody>
          <a:bodyPr/>
          <a:lstStyle/>
          <a:p>
            <a:pPr marL="0" indent="0">
              <a:buNone/>
            </a:pPr>
            <a:endParaRPr lang="en-GB" dirty="0"/>
          </a:p>
        </p:txBody>
      </p:sp>
      <p:pic>
        <p:nvPicPr>
          <p:cNvPr id="4" name="Picture 3">
            <a:extLst>
              <a:ext uri="{FF2B5EF4-FFF2-40B4-BE49-F238E27FC236}">
                <a16:creationId xmlns:a16="http://schemas.microsoft.com/office/drawing/2014/main" id="{8034C6A3-6714-452F-BEEA-7AD4A9E6005A}"/>
              </a:ext>
            </a:extLst>
          </p:cNvPr>
          <p:cNvPicPr>
            <a:picLocks noChangeAspect="1"/>
          </p:cNvPicPr>
          <p:nvPr/>
        </p:nvPicPr>
        <p:blipFill>
          <a:blip r:embed="rId2"/>
          <a:stretch>
            <a:fillRect/>
          </a:stretch>
        </p:blipFill>
        <p:spPr>
          <a:xfrm>
            <a:off x="1018298" y="2753326"/>
            <a:ext cx="12606262" cy="4659030"/>
          </a:xfrm>
          <a:prstGeom prst="rect">
            <a:avLst/>
          </a:prstGeom>
        </p:spPr>
      </p:pic>
    </p:spTree>
    <p:extLst>
      <p:ext uri="{BB962C8B-B14F-4D97-AF65-F5344CB8AC3E}">
        <p14:creationId xmlns:p14="http://schemas.microsoft.com/office/powerpoint/2010/main" val="36299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07DDF-FB52-48CC-A1C0-568E3D1E14EB}"/>
              </a:ext>
            </a:extLst>
          </p:cNvPr>
          <p:cNvSpPr>
            <a:spLocks noGrp="1"/>
          </p:cNvSpPr>
          <p:nvPr>
            <p:ph type="title"/>
          </p:nvPr>
        </p:nvSpPr>
        <p:spPr>
          <a:xfrm>
            <a:off x="800230" y="167746"/>
            <a:ext cx="8243409" cy="1196610"/>
          </a:xfrm>
        </p:spPr>
        <p:txBody>
          <a:bodyPr/>
          <a:lstStyle/>
          <a:p>
            <a:r>
              <a:rPr lang="en-GB" dirty="0"/>
              <a:t>The issue at hand – new function</a:t>
            </a:r>
          </a:p>
        </p:txBody>
      </p:sp>
      <p:grpSp>
        <p:nvGrpSpPr>
          <p:cNvPr id="9" name="Group 8">
            <a:extLst>
              <a:ext uri="{FF2B5EF4-FFF2-40B4-BE49-F238E27FC236}">
                <a16:creationId xmlns:a16="http://schemas.microsoft.com/office/drawing/2014/main" id="{22F6F5F4-86C2-4A06-A344-50D1EBF95815}"/>
              </a:ext>
            </a:extLst>
          </p:cNvPr>
          <p:cNvGrpSpPr/>
          <p:nvPr/>
        </p:nvGrpSpPr>
        <p:grpSpPr>
          <a:xfrm>
            <a:off x="5452945" y="5507135"/>
            <a:ext cx="1347934" cy="1453006"/>
            <a:chOff x="6703651" y="1788306"/>
            <a:chExt cx="1123278" cy="1210838"/>
          </a:xfrm>
        </p:grpSpPr>
        <p:pic>
          <p:nvPicPr>
            <p:cNvPr id="7" name="Graphic 6">
              <a:extLst>
                <a:ext uri="{FF2B5EF4-FFF2-40B4-BE49-F238E27FC236}">
                  <a16:creationId xmlns:a16="http://schemas.microsoft.com/office/drawing/2014/main" id="{795E75BE-DD12-411C-98D8-BD3DE7924A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3651" y="1788306"/>
              <a:ext cx="989053" cy="989053"/>
            </a:xfrm>
            <a:prstGeom prst="rect">
              <a:avLst/>
            </a:prstGeom>
          </p:spPr>
        </p:pic>
        <p:sp>
          <p:nvSpPr>
            <p:cNvPr id="8" name="TextBox 7">
              <a:extLst>
                <a:ext uri="{FF2B5EF4-FFF2-40B4-BE49-F238E27FC236}">
                  <a16:creationId xmlns:a16="http://schemas.microsoft.com/office/drawing/2014/main" id="{489E4F1D-7671-4C7A-8C1B-7C63CD6FDC94}"/>
                </a:ext>
              </a:extLst>
            </p:cNvPr>
            <p:cNvSpPr txBox="1"/>
            <p:nvPr/>
          </p:nvSpPr>
          <p:spPr>
            <a:xfrm>
              <a:off x="6803472" y="2706757"/>
              <a:ext cx="1023457" cy="292387"/>
            </a:xfrm>
            <a:prstGeom prst="rect">
              <a:avLst/>
            </a:prstGeom>
            <a:noFill/>
          </p:spPr>
          <p:txBody>
            <a:bodyPr wrap="square" rtlCol="0">
              <a:spAutoFit/>
            </a:bodyPr>
            <a:lstStyle/>
            <a:p>
              <a:r>
                <a:rPr lang="en-GB" sz="1680" dirty="0"/>
                <a:t>Function A</a:t>
              </a:r>
            </a:p>
          </p:txBody>
        </p:sp>
      </p:grpSp>
      <p:sp>
        <p:nvSpPr>
          <p:cNvPr id="10" name="TextBox 9">
            <a:extLst>
              <a:ext uri="{FF2B5EF4-FFF2-40B4-BE49-F238E27FC236}">
                <a16:creationId xmlns:a16="http://schemas.microsoft.com/office/drawing/2014/main" id="{20DC2506-6F52-45F4-834F-6B9EA565A0CF}"/>
              </a:ext>
            </a:extLst>
          </p:cNvPr>
          <p:cNvSpPr txBox="1"/>
          <p:nvPr/>
        </p:nvSpPr>
        <p:spPr>
          <a:xfrm>
            <a:off x="473141" y="2371734"/>
            <a:ext cx="3865646" cy="1687898"/>
          </a:xfrm>
          <a:prstGeom prst="rect">
            <a:avLst/>
          </a:prstGeom>
          <a:noFill/>
          <a:ln>
            <a:solidFill>
              <a:schemeClr val="tx1"/>
            </a:solidFill>
          </a:ln>
        </p:spPr>
        <p:txBody>
          <a:bodyPr wrap="square" rtlCol="0">
            <a:spAutoFit/>
          </a:bodyPr>
          <a:lstStyle/>
          <a:p>
            <a:r>
              <a:rPr lang="en-GB" sz="2592" dirty="0"/>
              <a:t>(Internal-system-1) 192.168.10.1</a:t>
            </a:r>
            <a:br>
              <a:rPr lang="en-GB" sz="2592" dirty="0"/>
            </a:br>
            <a:r>
              <a:rPr lang="en-GB" sz="2592" dirty="0"/>
              <a:t>(Internal-system-2) 192.168.10.2</a:t>
            </a:r>
          </a:p>
        </p:txBody>
      </p:sp>
      <p:cxnSp>
        <p:nvCxnSpPr>
          <p:cNvPr id="12" name="Straight Arrow Connector 11">
            <a:extLst>
              <a:ext uri="{FF2B5EF4-FFF2-40B4-BE49-F238E27FC236}">
                <a16:creationId xmlns:a16="http://schemas.microsoft.com/office/drawing/2014/main" id="{7971B9BC-924B-48F8-9256-779E17885AE7}"/>
              </a:ext>
            </a:extLst>
          </p:cNvPr>
          <p:cNvCxnSpPr>
            <a:cxnSpLocks/>
            <a:stCxn id="10" idx="2"/>
            <a:endCxn id="7" idx="0"/>
          </p:cNvCxnSpPr>
          <p:nvPr/>
        </p:nvCxnSpPr>
        <p:spPr>
          <a:xfrm>
            <a:off x="2405964" y="4059632"/>
            <a:ext cx="3640413" cy="1447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38A973BF-A17F-4A2A-907B-0B8B2A7F961E}"/>
              </a:ext>
            </a:extLst>
          </p:cNvPr>
          <p:cNvGrpSpPr/>
          <p:nvPr/>
        </p:nvGrpSpPr>
        <p:grpSpPr>
          <a:xfrm>
            <a:off x="11095279" y="2489180"/>
            <a:ext cx="1347934" cy="1453006"/>
            <a:chOff x="6703651" y="1788306"/>
            <a:chExt cx="1123278" cy="1210838"/>
          </a:xfrm>
        </p:grpSpPr>
        <p:pic>
          <p:nvPicPr>
            <p:cNvPr id="31" name="Graphic 30">
              <a:extLst>
                <a:ext uri="{FF2B5EF4-FFF2-40B4-BE49-F238E27FC236}">
                  <a16:creationId xmlns:a16="http://schemas.microsoft.com/office/drawing/2014/main" id="{AA96A49B-CE26-4F6E-B19A-F250A3BE52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3651" y="1788306"/>
              <a:ext cx="989053" cy="989053"/>
            </a:xfrm>
            <a:prstGeom prst="rect">
              <a:avLst/>
            </a:prstGeom>
          </p:spPr>
        </p:pic>
        <p:sp>
          <p:nvSpPr>
            <p:cNvPr id="32" name="TextBox 31">
              <a:extLst>
                <a:ext uri="{FF2B5EF4-FFF2-40B4-BE49-F238E27FC236}">
                  <a16:creationId xmlns:a16="http://schemas.microsoft.com/office/drawing/2014/main" id="{51E19042-127B-400D-BDCF-1F8F2C9C6481}"/>
                </a:ext>
              </a:extLst>
            </p:cNvPr>
            <p:cNvSpPr txBox="1"/>
            <p:nvPr/>
          </p:nvSpPr>
          <p:spPr>
            <a:xfrm>
              <a:off x="6803472" y="2706757"/>
              <a:ext cx="1023457" cy="292387"/>
            </a:xfrm>
            <a:prstGeom prst="rect">
              <a:avLst/>
            </a:prstGeom>
            <a:noFill/>
          </p:spPr>
          <p:txBody>
            <a:bodyPr wrap="square" rtlCol="0">
              <a:spAutoFit/>
            </a:bodyPr>
            <a:lstStyle/>
            <a:p>
              <a:r>
                <a:rPr lang="en-GB" sz="1680" dirty="0"/>
                <a:t>Function B</a:t>
              </a:r>
            </a:p>
          </p:txBody>
        </p:sp>
      </p:grpSp>
      <p:cxnSp>
        <p:nvCxnSpPr>
          <p:cNvPr id="21" name="Straight Arrow Connector 20">
            <a:extLst>
              <a:ext uri="{FF2B5EF4-FFF2-40B4-BE49-F238E27FC236}">
                <a16:creationId xmlns:a16="http://schemas.microsoft.com/office/drawing/2014/main" id="{54B3C375-56D1-4301-AD79-B62397C01E36}"/>
              </a:ext>
            </a:extLst>
          </p:cNvPr>
          <p:cNvCxnSpPr>
            <a:cxnSpLocks/>
            <a:stCxn id="31" idx="1"/>
            <a:endCxn id="7" idx="3"/>
          </p:cNvCxnSpPr>
          <p:nvPr/>
        </p:nvCxnSpPr>
        <p:spPr>
          <a:xfrm flipH="1">
            <a:off x="6639809" y="3082612"/>
            <a:ext cx="4455470" cy="301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quot;Not Allowed&quot; Symbol 12">
            <a:extLst>
              <a:ext uri="{FF2B5EF4-FFF2-40B4-BE49-F238E27FC236}">
                <a16:creationId xmlns:a16="http://schemas.microsoft.com/office/drawing/2014/main" id="{FBBA2465-AFE1-456D-9ABB-70F26FC0D8A5}"/>
              </a:ext>
            </a:extLst>
          </p:cNvPr>
          <p:cNvSpPr/>
          <p:nvPr/>
        </p:nvSpPr>
        <p:spPr bwMode="auto">
          <a:xfrm>
            <a:off x="8267887" y="4248614"/>
            <a:ext cx="876113" cy="885822"/>
          </a:xfrm>
          <a:prstGeom prst="noSmoking">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646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WHITE TEMPLATE">
  <a:themeElements>
    <a:clrScheme name="Custom 23">
      <a:dk1>
        <a:srgbClr val="1A1A1A"/>
      </a:dk1>
      <a:lt1>
        <a:srgbClr val="FFFFFF"/>
      </a:lt1>
      <a:dk2>
        <a:srgbClr val="0D0D0D"/>
      </a:dk2>
      <a:lt2>
        <a:srgbClr val="D2D2D2"/>
      </a:lt2>
      <a:accent1>
        <a:srgbClr val="0078D4"/>
      </a:accent1>
      <a:accent2>
        <a:srgbClr val="002050"/>
      </a:accent2>
      <a:accent3>
        <a:srgbClr val="D83B01"/>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6.potx" id="{4D7E286F-13EA-4BD8-A7B2-0CA309BBD451}" vid="{94428FB3-FCDF-4BFD-B252-489A02EEC544}"/>
    </a:ext>
  </a:extLst>
</a:theme>
</file>

<file path=ppt/theme/theme3.xml><?xml version="1.0" encoding="utf-8"?>
<a:theme xmlns:a="http://schemas.openxmlformats.org/drawingml/2006/main" name="SOFT BLACK TEMPLATE">
  <a:themeElements>
    <a:clrScheme name="Custom 26">
      <a:dk1>
        <a:srgbClr val="1A1A1A"/>
      </a:dk1>
      <a:lt1>
        <a:srgbClr val="FFFFFF"/>
      </a:lt1>
      <a:dk2>
        <a:srgbClr val="0D0D0D"/>
      </a:dk2>
      <a:lt2>
        <a:srgbClr val="D2D2D2"/>
      </a:lt2>
      <a:accent1>
        <a:srgbClr val="0078D4"/>
      </a:accent1>
      <a:accent2>
        <a:srgbClr val="00BCF2"/>
      </a:accent2>
      <a:accent3>
        <a:srgbClr val="D83B01"/>
      </a:accent3>
      <a:accent4>
        <a:srgbClr val="FF8C00"/>
      </a:accent4>
      <a:accent5>
        <a:srgbClr val="BEBEBE"/>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6.potx" id="{4D7E286F-13EA-4BD8-A7B2-0CA309BBD451}" vid="{D1C9BB07-021B-4D5B-925E-A1E5E239A0B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Props1.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2.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975</Words>
  <Application>Microsoft Office PowerPoint</Application>
  <PresentationFormat>Custom</PresentationFormat>
  <Paragraphs>133</Paragraphs>
  <Slides>30</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Segoe UI</vt:lpstr>
      <vt:lpstr>Arial</vt:lpstr>
      <vt:lpstr>Calibri</vt:lpstr>
      <vt:lpstr>Quicksand</vt:lpstr>
      <vt:lpstr>Segoe UI Semibold</vt:lpstr>
      <vt:lpstr>Segoe UI Semilight</vt:lpstr>
      <vt:lpstr>Consolas</vt:lpstr>
      <vt:lpstr>Wingdings</vt:lpstr>
      <vt:lpstr>Arial</vt:lpstr>
      <vt:lpstr>Document template - Corp grid</vt:lpstr>
      <vt:lpstr>WHITE TEMPLATE</vt:lpstr>
      <vt:lpstr>SOFT BLACK TEMPLATE</vt:lpstr>
      <vt:lpstr>PowerPoint Presentation</vt:lpstr>
      <vt:lpstr>PowerPoint Presentation</vt:lpstr>
      <vt:lpstr>How to automate network security for your azure functions</vt:lpstr>
      <vt:lpstr>PowerPoint Presentation</vt:lpstr>
      <vt:lpstr>PowerPoint Presentation</vt:lpstr>
      <vt:lpstr>PowerPoint Presentation</vt:lpstr>
      <vt:lpstr>Access restriction rules</vt:lpstr>
      <vt:lpstr>Demo - Network restrictions </vt:lpstr>
      <vt:lpstr>The issue at hand – new function</vt:lpstr>
      <vt:lpstr>Add to it - scaling</vt:lpstr>
      <vt:lpstr>The issue at hand – scale up/out</vt:lpstr>
      <vt:lpstr>The basic solution</vt:lpstr>
      <vt:lpstr>Outbound IP ranges</vt:lpstr>
      <vt:lpstr>So what do we need</vt:lpstr>
      <vt:lpstr>Selected technologies</vt:lpstr>
      <vt:lpstr>Azure event grid</vt:lpstr>
      <vt:lpstr>Demo – Creating topic &amp; subscription</vt:lpstr>
      <vt:lpstr>Demo – Debugging event grid triggered function</vt:lpstr>
      <vt:lpstr>Demo - Azure resource graph</vt:lpstr>
      <vt:lpstr>Selected technologies</vt:lpstr>
      <vt:lpstr>Further complexities</vt:lpstr>
      <vt:lpstr>Further complexities</vt:lpstr>
      <vt:lpstr>PowerPoint Presentation</vt:lpstr>
      <vt:lpstr>Conclusion</vt:lpstr>
      <vt:lpstr>Extras – event grid</vt:lpstr>
      <vt:lpstr>Extras – access restrictions &amp; CIDR</vt:lpstr>
      <vt:lpstr>PowerPoint Presentation</vt:lpstr>
      <vt:lpstr>PowerPoint Presentation</vt:lpstr>
      <vt:lpstr>PowerPoint Presentation</vt:lpstr>
      <vt:lpstr>How to automate network security for your azure functions</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2020-10-17T05:30:34Z</dcterms:created>
  <dcterms:modified xsi:type="dcterms:W3CDTF">2020-12-05T10:40:32Z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